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115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EE6DF-4E79-4E7E-BD65-EC2961DD0F19}" type="doc">
      <dgm:prSet loTypeId="urn:microsoft.com/office/officeart/2005/8/layout/radial5" loCatId="cycle" qsTypeId="urn:microsoft.com/office/officeart/2005/8/quickstyle/3d3" qsCatId="3D" csTypeId="urn:microsoft.com/office/officeart/2005/8/colors/colorful1" csCatId="colorful" phldr="1"/>
      <dgm:spPr/>
      <dgm:t>
        <a:bodyPr/>
        <a:lstStyle/>
        <a:p>
          <a:endParaRPr lang="fr-FR"/>
        </a:p>
      </dgm:t>
    </dgm:pt>
    <dgm:pt modelId="{0D41F363-DF27-41D7-A77D-71E5DDE0755E}">
      <dgm:prSet phldrT="[Texte]" phldr="1"/>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fr-FR" dirty="0"/>
        </a:p>
      </dgm:t>
    </dgm:pt>
    <dgm:pt modelId="{B1D1080F-B31A-4DEE-9807-4130553DBD8C}" type="parTrans" cxnId="{460D7F9C-04B9-4081-85D8-6F0374798BA8}">
      <dgm:prSet/>
      <dgm:spPr/>
      <dgm:t>
        <a:bodyPr/>
        <a:lstStyle/>
        <a:p>
          <a:endParaRPr lang="fr-FR"/>
        </a:p>
      </dgm:t>
    </dgm:pt>
    <dgm:pt modelId="{37063F3C-89FD-4708-A3B9-BDFBB9D30668}" type="sibTrans" cxnId="{460D7F9C-04B9-4081-85D8-6F0374798BA8}">
      <dgm:prSet/>
      <dgm:spPr/>
      <dgm:t>
        <a:bodyPr/>
        <a:lstStyle/>
        <a:p>
          <a:endParaRPr lang="fr-FR"/>
        </a:p>
      </dgm:t>
    </dgm:pt>
    <dgm:pt modelId="{D64B9382-A29D-43EE-94CB-5AD37A0AAAD4}">
      <dgm:prSet phldrT="[Texte]" custT="1"/>
      <dgm:spPr/>
      <dgm:t>
        <a:bodyPr/>
        <a:lstStyle/>
        <a:p>
          <a:r>
            <a:rPr lang="fr-FR" sz="1400" dirty="0"/>
            <a:t>LA MISE EN ŒUVRE DE LA RESOLUTION DE PUNTA CANA 2015.</a:t>
          </a:r>
          <a:endParaRPr lang="fr-FR" sz="1400" i="1" dirty="0">
            <a:solidFill>
              <a:schemeClr val="tx1"/>
            </a:solidFill>
          </a:endParaRPr>
        </a:p>
      </dgm:t>
    </dgm:pt>
    <dgm:pt modelId="{6ACFB46F-76F0-473C-9BDD-68E4DCD6C8EE}" type="parTrans" cxnId="{CE656B26-B2EC-420D-A587-07C07485200E}">
      <dgm:prSet/>
      <dgm:spPr/>
      <dgm:t>
        <a:bodyPr/>
        <a:lstStyle/>
        <a:p>
          <a:endParaRPr lang="fr-FR"/>
        </a:p>
      </dgm:t>
    </dgm:pt>
    <dgm:pt modelId="{9982B194-1712-46AF-8E41-410DA8106746}" type="sibTrans" cxnId="{CE656B26-B2EC-420D-A587-07C07485200E}">
      <dgm:prSet/>
      <dgm:spPr/>
      <dgm:t>
        <a:bodyPr/>
        <a:lstStyle/>
        <a:p>
          <a:endParaRPr lang="fr-FR"/>
        </a:p>
      </dgm:t>
    </dgm:pt>
    <dgm:pt modelId="{68591BC8-8C68-4909-80F0-7759F83C4532}">
      <dgm:prSet phldrT="[Texte]"/>
      <dgm:spPr/>
      <dgm:t>
        <a:bodyPr/>
        <a:lstStyle/>
        <a:p>
          <a:r>
            <a:rPr lang="fr-FR" dirty="0"/>
            <a:t>LA MULTIPLICATION DES FRONTIERES FRAGILES AU CAMEROUN </a:t>
          </a:r>
          <a:r>
            <a:rPr lang="fr-FR" b="1" dirty="0">
              <a:solidFill>
                <a:schemeClr val="tx1"/>
              </a:solidFill>
            </a:rPr>
            <a:t> </a:t>
          </a:r>
          <a:endParaRPr lang="fr-FR" dirty="0">
            <a:solidFill>
              <a:schemeClr val="tx1"/>
            </a:solidFill>
          </a:endParaRPr>
        </a:p>
      </dgm:t>
    </dgm:pt>
    <dgm:pt modelId="{0084EC50-516F-4AEB-891B-DCB633189983}" type="parTrans" cxnId="{B746F1D7-C59E-44F3-A07E-DC0FC13D8D10}">
      <dgm:prSet/>
      <dgm:spPr/>
      <dgm:t>
        <a:bodyPr/>
        <a:lstStyle/>
        <a:p>
          <a:endParaRPr lang="fr-FR"/>
        </a:p>
      </dgm:t>
    </dgm:pt>
    <dgm:pt modelId="{92654E9C-7F5D-457F-B486-03976E020015}" type="sibTrans" cxnId="{B746F1D7-C59E-44F3-A07E-DC0FC13D8D10}">
      <dgm:prSet/>
      <dgm:spPr/>
      <dgm:t>
        <a:bodyPr/>
        <a:lstStyle/>
        <a:p>
          <a:endParaRPr lang="fr-FR"/>
        </a:p>
      </dgm:t>
    </dgm:pt>
    <dgm:pt modelId="{32049D88-6EA2-48EF-A35E-DD08B8DC656F}">
      <dgm:prSet phldrT="[Texte]"/>
      <dgm:spPr/>
      <dgm:t>
        <a:bodyPr/>
        <a:lstStyle/>
        <a:p>
          <a:r>
            <a:rPr lang="fr-FR" b="1" dirty="0">
              <a:latin typeface="Arial" panose="020B0604020202020204" pitchFamily="34" charset="0"/>
              <a:cs typeface="Arial" panose="020B0604020202020204" pitchFamily="34" charset="0"/>
            </a:rPr>
            <a:t>«</a:t>
          </a:r>
          <a:r>
            <a:rPr lang="fr-FR" b="1" dirty="0"/>
            <a:t> LE FORUM de la Surveillance »</a:t>
          </a:r>
          <a:r>
            <a:rPr lang="fr-FR" dirty="0"/>
            <a:t> du 10 au 11 août 2020 à NOMAYOS</a:t>
          </a:r>
        </a:p>
      </dgm:t>
    </dgm:pt>
    <dgm:pt modelId="{DB43CC30-FBCD-441B-827C-E86256B7DC0A}" type="parTrans" cxnId="{0BABB0CB-0CF6-44D8-8106-D9ED866E3703}">
      <dgm:prSet/>
      <dgm:spPr/>
      <dgm:t>
        <a:bodyPr/>
        <a:lstStyle/>
        <a:p>
          <a:endParaRPr lang="fr-FR"/>
        </a:p>
      </dgm:t>
    </dgm:pt>
    <dgm:pt modelId="{5C638C5B-3CE4-4DD0-BD0A-5F3330C30F59}" type="sibTrans" cxnId="{0BABB0CB-0CF6-44D8-8106-D9ED866E3703}">
      <dgm:prSet/>
      <dgm:spPr/>
      <dgm:t>
        <a:bodyPr/>
        <a:lstStyle/>
        <a:p>
          <a:endParaRPr lang="fr-FR"/>
        </a:p>
      </dgm:t>
    </dgm:pt>
    <dgm:pt modelId="{5D8126A6-CDB6-4B2D-985A-5009CAE2AEBD}" type="pres">
      <dgm:prSet presAssocID="{C13EE6DF-4E79-4E7E-BD65-EC2961DD0F19}" presName="Name0" presStyleCnt="0">
        <dgm:presLayoutVars>
          <dgm:chMax val="1"/>
          <dgm:dir/>
          <dgm:animLvl val="ctr"/>
          <dgm:resizeHandles val="exact"/>
        </dgm:presLayoutVars>
      </dgm:prSet>
      <dgm:spPr/>
    </dgm:pt>
    <dgm:pt modelId="{3756BFAE-08A5-4399-AD32-F4BA80008B89}" type="pres">
      <dgm:prSet presAssocID="{0D41F363-DF27-41D7-A77D-71E5DDE0755E}" presName="centerShape" presStyleLbl="node0" presStyleIdx="0" presStyleCnt="1" custScaleX="117457"/>
      <dgm:spPr/>
    </dgm:pt>
    <dgm:pt modelId="{8D779815-4F56-4D10-AC71-2C1D3EF39AE9}" type="pres">
      <dgm:prSet presAssocID="{6ACFB46F-76F0-473C-9BDD-68E4DCD6C8EE}" presName="parTrans" presStyleLbl="sibTrans2D1" presStyleIdx="0" presStyleCnt="3"/>
      <dgm:spPr/>
    </dgm:pt>
    <dgm:pt modelId="{A89FC109-9ADE-4DC9-A16E-4F17B75A4024}" type="pres">
      <dgm:prSet presAssocID="{6ACFB46F-76F0-473C-9BDD-68E4DCD6C8EE}" presName="connectorText" presStyleLbl="sibTrans2D1" presStyleIdx="0" presStyleCnt="3"/>
      <dgm:spPr/>
    </dgm:pt>
    <dgm:pt modelId="{4192A418-E0FC-4A9C-8E20-152F70DF0A29}" type="pres">
      <dgm:prSet presAssocID="{D64B9382-A29D-43EE-94CB-5AD37A0AAAD4}" presName="node" presStyleLbl="node1" presStyleIdx="0" presStyleCnt="3" custScaleX="193758" custRadScaleRad="103829" custRadScaleInc="-9535">
        <dgm:presLayoutVars>
          <dgm:bulletEnabled val="1"/>
        </dgm:presLayoutVars>
      </dgm:prSet>
      <dgm:spPr/>
    </dgm:pt>
    <dgm:pt modelId="{F812F713-8C81-4F75-8C2D-CD1432341973}" type="pres">
      <dgm:prSet presAssocID="{0084EC50-516F-4AEB-891B-DCB633189983}" presName="parTrans" presStyleLbl="sibTrans2D1" presStyleIdx="1" presStyleCnt="3"/>
      <dgm:spPr/>
    </dgm:pt>
    <dgm:pt modelId="{BC9FF88D-0F4C-4800-B52C-C3C331532FA8}" type="pres">
      <dgm:prSet presAssocID="{0084EC50-516F-4AEB-891B-DCB633189983}" presName="connectorText" presStyleLbl="sibTrans2D1" presStyleIdx="1" presStyleCnt="3"/>
      <dgm:spPr/>
    </dgm:pt>
    <dgm:pt modelId="{014D7CC3-6125-4478-AC6C-87E5DCA251C9}" type="pres">
      <dgm:prSet presAssocID="{68591BC8-8C68-4909-80F0-7759F83C4532}" presName="node" presStyleLbl="node1" presStyleIdx="1" presStyleCnt="3" custScaleX="184283" custRadScaleRad="132972" custRadScaleInc="-13109">
        <dgm:presLayoutVars>
          <dgm:bulletEnabled val="1"/>
        </dgm:presLayoutVars>
      </dgm:prSet>
      <dgm:spPr/>
    </dgm:pt>
    <dgm:pt modelId="{110147A8-2C38-45FE-8D59-1185B42DAE10}" type="pres">
      <dgm:prSet presAssocID="{DB43CC30-FBCD-441B-827C-E86256B7DC0A}" presName="parTrans" presStyleLbl="sibTrans2D1" presStyleIdx="2" presStyleCnt="3"/>
      <dgm:spPr/>
    </dgm:pt>
    <dgm:pt modelId="{13353EF0-FDDC-4165-B38D-D4F01622A179}" type="pres">
      <dgm:prSet presAssocID="{DB43CC30-FBCD-441B-827C-E86256B7DC0A}" presName="connectorText" presStyleLbl="sibTrans2D1" presStyleIdx="2" presStyleCnt="3"/>
      <dgm:spPr/>
    </dgm:pt>
    <dgm:pt modelId="{9ACB137A-678E-4751-B36F-E35FAC1FE124}" type="pres">
      <dgm:prSet presAssocID="{32049D88-6EA2-48EF-A35E-DD08B8DC656F}" presName="node" presStyleLbl="node1" presStyleIdx="2" presStyleCnt="3" custScaleX="169888" custRadScaleRad="137068" custRadScaleInc="14994">
        <dgm:presLayoutVars>
          <dgm:bulletEnabled val="1"/>
        </dgm:presLayoutVars>
      </dgm:prSet>
      <dgm:spPr/>
    </dgm:pt>
  </dgm:ptLst>
  <dgm:cxnLst>
    <dgm:cxn modelId="{80CDA90D-48B3-4284-B456-230D32369937}" type="presOf" srcId="{C13EE6DF-4E79-4E7E-BD65-EC2961DD0F19}" destId="{5D8126A6-CDB6-4B2D-985A-5009CAE2AEBD}" srcOrd="0" destOrd="0" presId="urn:microsoft.com/office/officeart/2005/8/layout/radial5"/>
    <dgm:cxn modelId="{CE656B26-B2EC-420D-A587-07C07485200E}" srcId="{0D41F363-DF27-41D7-A77D-71E5DDE0755E}" destId="{D64B9382-A29D-43EE-94CB-5AD37A0AAAD4}" srcOrd="0" destOrd="0" parTransId="{6ACFB46F-76F0-473C-9BDD-68E4DCD6C8EE}" sibTransId="{9982B194-1712-46AF-8E41-410DA8106746}"/>
    <dgm:cxn modelId="{292D822C-473C-4DD8-AA2C-E7A8393F2902}" type="presOf" srcId="{D64B9382-A29D-43EE-94CB-5AD37A0AAAD4}" destId="{4192A418-E0FC-4A9C-8E20-152F70DF0A29}" srcOrd="0" destOrd="0" presId="urn:microsoft.com/office/officeart/2005/8/layout/radial5"/>
    <dgm:cxn modelId="{8C870D66-C4C8-4C6B-A3A5-599217814A37}" type="presOf" srcId="{0D41F363-DF27-41D7-A77D-71E5DDE0755E}" destId="{3756BFAE-08A5-4399-AD32-F4BA80008B89}" srcOrd="0" destOrd="0" presId="urn:microsoft.com/office/officeart/2005/8/layout/radial5"/>
    <dgm:cxn modelId="{D8AE246D-9C23-4CCC-B93C-2A3D30E6B201}" type="presOf" srcId="{6ACFB46F-76F0-473C-9BDD-68E4DCD6C8EE}" destId="{A89FC109-9ADE-4DC9-A16E-4F17B75A4024}" srcOrd="1" destOrd="0" presId="urn:microsoft.com/office/officeart/2005/8/layout/radial5"/>
    <dgm:cxn modelId="{8FB9F98F-6A14-4492-9730-691DBE2B9B0E}" type="presOf" srcId="{DB43CC30-FBCD-441B-827C-E86256B7DC0A}" destId="{110147A8-2C38-45FE-8D59-1185B42DAE10}" srcOrd="0" destOrd="0" presId="urn:microsoft.com/office/officeart/2005/8/layout/radial5"/>
    <dgm:cxn modelId="{460D7F9C-04B9-4081-85D8-6F0374798BA8}" srcId="{C13EE6DF-4E79-4E7E-BD65-EC2961DD0F19}" destId="{0D41F363-DF27-41D7-A77D-71E5DDE0755E}" srcOrd="0" destOrd="0" parTransId="{B1D1080F-B31A-4DEE-9807-4130553DBD8C}" sibTransId="{37063F3C-89FD-4708-A3B9-BDFBB9D30668}"/>
    <dgm:cxn modelId="{FF502EAA-EA17-455B-9F16-29FF93976062}" type="presOf" srcId="{0084EC50-516F-4AEB-891B-DCB633189983}" destId="{F812F713-8C81-4F75-8C2D-CD1432341973}" srcOrd="0" destOrd="0" presId="urn:microsoft.com/office/officeart/2005/8/layout/radial5"/>
    <dgm:cxn modelId="{2894A7BD-52A8-464E-A837-82F2CE3FE426}" type="presOf" srcId="{DB43CC30-FBCD-441B-827C-E86256B7DC0A}" destId="{13353EF0-FDDC-4165-B38D-D4F01622A179}" srcOrd="1" destOrd="0" presId="urn:microsoft.com/office/officeart/2005/8/layout/radial5"/>
    <dgm:cxn modelId="{0BABB0CB-0CF6-44D8-8106-D9ED866E3703}" srcId="{0D41F363-DF27-41D7-A77D-71E5DDE0755E}" destId="{32049D88-6EA2-48EF-A35E-DD08B8DC656F}" srcOrd="2" destOrd="0" parTransId="{DB43CC30-FBCD-441B-827C-E86256B7DC0A}" sibTransId="{5C638C5B-3CE4-4DD0-BD0A-5F3330C30F59}"/>
    <dgm:cxn modelId="{B746F1D7-C59E-44F3-A07E-DC0FC13D8D10}" srcId="{0D41F363-DF27-41D7-A77D-71E5DDE0755E}" destId="{68591BC8-8C68-4909-80F0-7759F83C4532}" srcOrd="1" destOrd="0" parTransId="{0084EC50-516F-4AEB-891B-DCB633189983}" sibTransId="{92654E9C-7F5D-457F-B486-03976E020015}"/>
    <dgm:cxn modelId="{C63AAFE8-C3EC-490F-83EB-749B7FB13E47}" type="presOf" srcId="{6ACFB46F-76F0-473C-9BDD-68E4DCD6C8EE}" destId="{8D779815-4F56-4D10-AC71-2C1D3EF39AE9}" srcOrd="0" destOrd="0" presId="urn:microsoft.com/office/officeart/2005/8/layout/radial5"/>
    <dgm:cxn modelId="{CE5181F3-93A1-4E04-858A-BBF1FD07BAD4}" type="presOf" srcId="{32049D88-6EA2-48EF-A35E-DD08B8DC656F}" destId="{9ACB137A-678E-4751-B36F-E35FAC1FE124}" srcOrd="0" destOrd="0" presId="urn:microsoft.com/office/officeart/2005/8/layout/radial5"/>
    <dgm:cxn modelId="{05924CF8-AA7D-4A64-B713-3BF559DA7691}" type="presOf" srcId="{68591BC8-8C68-4909-80F0-7759F83C4532}" destId="{014D7CC3-6125-4478-AC6C-87E5DCA251C9}" srcOrd="0" destOrd="0" presId="urn:microsoft.com/office/officeart/2005/8/layout/radial5"/>
    <dgm:cxn modelId="{C3E095FD-FFEA-4072-AAF1-81F2A5458061}" type="presOf" srcId="{0084EC50-516F-4AEB-891B-DCB633189983}" destId="{BC9FF88D-0F4C-4800-B52C-C3C331532FA8}" srcOrd="1" destOrd="0" presId="urn:microsoft.com/office/officeart/2005/8/layout/radial5"/>
    <dgm:cxn modelId="{28161D91-7393-4F69-9F7F-DA24264674C7}" type="presParOf" srcId="{5D8126A6-CDB6-4B2D-985A-5009CAE2AEBD}" destId="{3756BFAE-08A5-4399-AD32-F4BA80008B89}" srcOrd="0" destOrd="0" presId="urn:microsoft.com/office/officeart/2005/8/layout/radial5"/>
    <dgm:cxn modelId="{35B883B0-41D2-4614-9524-3B040B86FC1F}" type="presParOf" srcId="{5D8126A6-CDB6-4B2D-985A-5009CAE2AEBD}" destId="{8D779815-4F56-4D10-AC71-2C1D3EF39AE9}" srcOrd="1" destOrd="0" presId="urn:microsoft.com/office/officeart/2005/8/layout/radial5"/>
    <dgm:cxn modelId="{B87DAA03-325A-48DC-9CFE-7017D331826F}" type="presParOf" srcId="{8D779815-4F56-4D10-AC71-2C1D3EF39AE9}" destId="{A89FC109-9ADE-4DC9-A16E-4F17B75A4024}" srcOrd="0" destOrd="0" presId="urn:microsoft.com/office/officeart/2005/8/layout/radial5"/>
    <dgm:cxn modelId="{1693065C-C360-414C-93D5-EA37E765D5AD}" type="presParOf" srcId="{5D8126A6-CDB6-4B2D-985A-5009CAE2AEBD}" destId="{4192A418-E0FC-4A9C-8E20-152F70DF0A29}" srcOrd="2" destOrd="0" presId="urn:microsoft.com/office/officeart/2005/8/layout/radial5"/>
    <dgm:cxn modelId="{6DAED1B8-6B3C-4502-B0A5-434AC4D03CAE}" type="presParOf" srcId="{5D8126A6-CDB6-4B2D-985A-5009CAE2AEBD}" destId="{F812F713-8C81-4F75-8C2D-CD1432341973}" srcOrd="3" destOrd="0" presId="urn:microsoft.com/office/officeart/2005/8/layout/radial5"/>
    <dgm:cxn modelId="{AF84CC0D-6369-4B27-9E9D-0DEECB03ED5D}" type="presParOf" srcId="{F812F713-8C81-4F75-8C2D-CD1432341973}" destId="{BC9FF88D-0F4C-4800-B52C-C3C331532FA8}" srcOrd="0" destOrd="0" presId="urn:microsoft.com/office/officeart/2005/8/layout/radial5"/>
    <dgm:cxn modelId="{644E2625-D506-4586-9690-51A8CE1686E2}" type="presParOf" srcId="{5D8126A6-CDB6-4B2D-985A-5009CAE2AEBD}" destId="{014D7CC3-6125-4478-AC6C-87E5DCA251C9}" srcOrd="4" destOrd="0" presId="urn:microsoft.com/office/officeart/2005/8/layout/radial5"/>
    <dgm:cxn modelId="{3E1B05C5-7D53-4B12-9FB0-6FE6F65EBE24}" type="presParOf" srcId="{5D8126A6-CDB6-4B2D-985A-5009CAE2AEBD}" destId="{110147A8-2C38-45FE-8D59-1185B42DAE10}" srcOrd="5" destOrd="0" presId="urn:microsoft.com/office/officeart/2005/8/layout/radial5"/>
    <dgm:cxn modelId="{658571B6-E887-417C-B4C1-1631A2E16B6D}" type="presParOf" srcId="{110147A8-2C38-45FE-8D59-1185B42DAE10}" destId="{13353EF0-FDDC-4165-B38D-D4F01622A179}" srcOrd="0" destOrd="0" presId="urn:microsoft.com/office/officeart/2005/8/layout/radial5"/>
    <dgm:cxn modelId="{3CCE4580-A0ED-4FDE-9C60-0B1FB4426EB7}" type="presParOf" srcId="{5D8126A6-CDB6-4B2D-985A-5009CAE2AEBD}" destId="{9ACB137A-678E-4751-B36F-E35FAC1FE124}"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61B8A4-B616-474C-ABCF-F62622804C76}" type="doc">
      <dgm:prSet loTypeId="urn:microsoft.com/office/officeart/2008/layout/VerticalCurvedList" loCatId="list" qsTypeId="urn:microsoft.com/office/officeart/2009/2/quickstyle/3d8" qsCatId="3D" csTypeId="urn:microsoft.com/office/officeart/2005/8/colors/colorful1" csCatId="colorful" phldr="1"/>
      <dgm:spPr/>
      <dgm:t>
        <a:bodyPr/>
        <a:lstStyle/>
        <a:p>
          <a:endParaRPr lang="fr-FR"/>
        </a:p>
      </dgm:t>
    </dgm:pt>
    <dgm:pt modelId="{F2C9FEB5-557C-4EF1-878E-EB09741CADE2}">
      <dgm:prSet phldrT="[Texte]"/>
      <dgm:spPr/>
      <dgm:t>
        <a:bodyPr/>
        <a:lstStyle/>
        <a:p>
          <a:r>
            <a:rPr lang="fr-FR" dirty="0"/>
            <a:t>La mise en place du programme de sécurité </a:t>
          </a:r>
        </a:p>
      </dgm:t>
    </dgm:pt>
    <dgm:pt modelId="{1704EB17-02E2-4D38-A335-F74BB5BB39A0}" type="parTrans" cxnId="{F4598441-73F4-4E14-BEF3-54D2692BCCFD}">
      <dgm:prSet/>
      <dgm:spPr/>
      <dgm:t>
        <a:bodyPr/>
        <a:lstStyle/>
        <a:p>
          <a:endParaRPr lang="fr-FR"/>
        </a:p>
      </dgm:t>
    </dgm:pt>
    <dgm:pt modelId="{BFA89781-8B97-42F0-B50E-8E822F137443}" type="sibTrans" cxnId="{F4598441-73F4-4E14-BEF3-54D2692BCCFD}">
      <dgm:prSet/>
      <dgm:spPr/>
      <dgm:t>
        <a:bodyPr/>
        <a:lstStyle/>
        <a:p>
          <a:endParaRPr lang="fr-FR"/>
        </a:p>
      </dgm:t>
    </dgm:pt>
    <dgm:pt modelId="{25DDF83C-A457-4F40-98E8-B547779543E8}">
      <dgm:prSet phldrT="[Texte]"/>
      <dgm:spPr/>
      <dgm:t>
        <a:bodyPr/>
        <a:lstStyle/>
        <a:p>
          <a:r>
            <a:rPr lang="fr-FR" dirty="0"/>
            <a:t>La mise en place des outils sécurisés de communication et  de lutte contre la fraude </a:t>
          </a:r>
        </a:p>
      </dgm:t>
    </dgm:pt>
    <dgm:pt modelId="{A98C1B82-5D08-432A-BB58-1E3EE12C9AF2}" type="parTrans" cxnId="{69301B90-BE73-46F0-BFD3-01CFC1919FD7}">
      <dgm:prSet/>
      <dgm:spPr/>
      <dgm:t>
        <a:bodyPr/>
        <a:lstStyle/>
        <a:p>
          <a:endParaRPr lang="fr-FR"/>
        </a:p>
      </dgm:t>
    </dgm:pt>
    <dgm:pt modelId="{428A2A29-7F7F-408D-98D2-646656B821FB}" type="sibTrans" cxnId="{69301B90-BE73-46F0-BFD3-01CFC1919FD7}">
      <dgm:prSet/>
      <dgm:spPr/>
      <dgm:t>
        <a:bodyPr/>
        <a:lstStyle/>
        <a:p>
          <a:endParaRPr lang="fr-FR"/>
        </a:p>
      </dgm:t>
    </dgm:pt>
    <dgm:pt modelId="{AB3B3F54-98E0-4075-8F8C-62E22C2C7232}">
      <dgm:prSet phldrT="[Texte]"/>
      <dgm:spPr/>
      <dgm:t>
        <a:bodyPr/>
        <a:lstStyle/>
        <a:p>
          <a:pPr>
            <a:buFont typeface="Symbol" panose="05050102010706020507" pitchFamily="18" charset="2"/>
            <a:buNone/>
          </a:pPr>
          <a:r>
            <a:rPr lang="fr-FR" dirty="0"/>
            <a:t>Les programmes « </a:t>
          </a:r>
          <a:r>
            <a:rPr lang="fr-FR" b="1" dirty="0"/>
            <a:t>frontières fragiles</a:t>
          </a:r>
          <a:r>
            <a:rPr lang="fr-FR" dirty="0"/>
            <a:t> »</a:t>
          </a:r>
        </a:p>
      </dgm:t>
    </dgm:pt>
    <dgm:pt modelId="{6AECF7CD-7489-4F03-8272-DCFFADCA4B0F}" type="parTrans" cxnId="{E5ECE6DE-1440-4D08-8578-8A0E8C7AA0BF}">
      <dgm:prSet/>
      <dgm:spPr/>
      <dgm:t>
        <a:bodyPr/>
        <a:lstStyle/>
        <a:p>
          <a:endParaRPr lang="fr-FR"/>
        </a:p>
      </dgm:t>
    </dgm:pt>
    <dgm:pt modelId="{A7644C2F-B2C4-439A-9BD5-A9A6D0236918}" type="sibTrans" cxnId="{E5ECE6DE-1440-4D08-8578-8A0E8C7AA0BF}">
      <dgm:prSet/>
      <dgm:spPr/>
      <dgm:t>
        <a:bodyPr/>
        <a:lstStyle/>
        <a:p>
          <a:endParaRPr lang="fr-FR"/>
        </a:p>
      </dgm:t>
    </dgm:pt>
    <dgm:pt modelId="{6E2F1036-7E42-4B81-97C4-BE2D469A0415}">
      <dgm:prSet phldrT="[Texte]"/>
      <dgm:spPr/>
      <dgm:t>
        <a:bodyPr/>
        <a:lstStyle/>
        <a:p>
          <a:r>
            <a:rPr lang="fr-FR" dirty="0"/>
            <a:t>Les opérations spéciales</a:t>
          </a:r>
        </a:p>
      </dgm:t>
    </dgm:pt>
    <dgm:pt modelId="{7DCC6273-E48C-4D68-8F65-14A401A3F3D7}" type="parTrans" cxnId="{7604CE10-6D6B-40D4-A7D4-2AF2806E6A42}">
      <dgm:prSet/>
      <dgm:spPr/>
      <dgm:t>
        <a:bodyPr/>
        <a:lstStyle/>
        <a:p>
          <a:endParaRPr lang="fr-FR"/>
        </a:p>
      </dgm:t>
    </dgm:pt>
    <dgm:pt modelId="{CD678A9D-D870-4ECA-BFF1-82B8FA46E7E4}" type="sibTrans" cxnId="{7604CE10-6D6B-40D4-A7D4-2AF2806E6A42}">
      <dgm:prSet/>
      <dgm:spPr/>
      <dgm:t>
        <a:bodyPr/>
        <a:lstStyle/>
        <a:p>
          <a:endParaRPr lang="fr-FR"/>
        </a:p>
      </dgm:t>
    </dgm:pt>
    <dgm:pt modelId="{DCA08DFD-A638-4B94-9BBB-9F4CE747E4E6}">
      <dgm:prSet phldrT="[Texte]"/>
      <dgm:spPr/>
      <dgm:t>
        <a:bodyPr/>
        <a:lstStyle/>
        <a:p>
          <a:r>
            <a:rPr lang="fr-FR" dirty="0"/>
            <a:t>Les outils de formation en ligne de lutte contre la fraude</a:t>
          </a:r>
        </a:p>
      </dgm:t>
    </dgm:pt>
    <dgm:pt modelId="{C0703EED-0BC4-45D8-A438-36E8660FC227}" type="parTrans" cxnId="{9862BF18-5253-416D-8235-3350AF245CCB}">
      <dgm:prSet/>
      <dgm:spPr/>
      <dgm:t>
        <a:bodyPr/>
        <a:lstStyle/>
        <a:p>
          <a:endParaRPr lang="fr-FR"/>
        </a:p>
      </dgm:t>
    </dgm:pt>
    <dgm:pt modelId="{1DD66E57-1075-40A8-A44B-3B9766221577}" type="sibTrans" cxnId="{9862BF18-5253-416D-8235-3350AF245CCB}">
      <dgm:prSet/>
      <dgm:spPr/>
      <dgm:t>
        <a:bodyPr/>
        <a:lstStyle/>
        <a:p>
          <a:endParaRPr lang="fr-FR"/>
        </a:p>
      </dgm:t>
    </dgm:pt>
    <dgm:pt modelId="{38398F82-095B-49A6-BFD1-CB57AEF93BC1}" type="pres">
      <dgm:prSet presAssocID="{0561B8A4-B616-474C-ABCF-F62622804C76}" presName="Name0" presStyleCnt="0">
        <dgm:presLayoutVars>
          <dgm:chMax val="7"/>
          <dgm:chPref val="7"/>
          <dgm:dir/>
        </dgm:presLayoutVars>
      </dgm:prSet>
      <dgm:spPr/>
    </dgm:pt>
    <dgm:pt modelId="{3E4BEC09-A619-4C60-871C-01FC4D6BD668}" type="pres">
      <dgm:prSet presAssocID="{0561B8A4-B616-474C-ABCF-F62622804C76}" presName="Name1" presStyleCnt="0"/>
      <dgm:spPr/>
    </dgm:pt>
    <dgm:pt modelId="{CB82244C-8AA5-48C7-94C9-C527D7AAEEA0}" type="pres">
      <dgm:prSet presAssocID="{0561B8A4-B616-474C-ABCF-F62622804C76}" presName="cycle" presStyleCnt="0"/>
      <dgm:spPr/>
    </dgm:pt>
    <dgm:pt modelId="{D807AD54-5D76-465B-AF22-F457734023E6}" type="pres">
      <dgm:prSet presAssocID="{0561B8A4-B616-474C-ABCF-F62622804C76}" presName="srcNode" presStyleLbl="node1" presStyleIdx="0" presStyleCnt="5"/>
      <dgm:spPr/>
    </dgm:pt>
    <dgm:pt modelId="{195158AA-361B-4613-AF94-084CF1D3A919}" type="pres">
      <dgm:prSet presAssocID="{0561B8A4-B616-474C-ABCF-F62622804C76}" presName="conn" presStyleLbl="parChTrans1D2" presStyleIdx="0" presStyleCnt="1"/>
      <dgm:spPr/>
    </dgm:pt>
    <dgm:pt modelId="{B3217124-6F1A-47C4-8292-D45EA18B9BCD}" type="pres">
      <dgm:prSet presAssocID="{0561B8A4-B616-474C-ABCF-F62622804C76}" presName="extraNode" presStyleLbl="node1" presStyleIdx="0" presStyleCnt="5"/>
      <dgm:spPr/>
    </dgm:pt>
    <dgm:pt modelId="{8B17FF95-55DB-4B80-97C6-6D0727BF82F1}" type="pres">
      <dgm:prSet presAssocID="{0561B8A4-B616-474C-ABCF-F62622804C76}" presName="dstNode" presStyleLbl="node1" presStyleIdx="0" presStyleCnt="5"/>
      <dgm:spPr/>
    </dgm:pt>
    <dgm:pt modelId="{E6C0BCB1-5F44-40F9-8F52-9E078B2303D4}" type="pres">
      <dgm:prSet presAssocID="{F2C9FEB5-557C-4EF1-878E-EB09741CADE2}" presName="text_1" presStyleLbl="node1" presStyleIdx="0" presStyleCnt="5">
        <dgm:presLayoutVars>
          <dgm:bulletEnabled val="1"/>
        </dgm:presLayoutVars>
      </dgm:prSet>
      <dgm:spPr/>
    </dgm:pt>
    <dgm:pt modelId="{C87E7D44-E449-405E-A292-4D730DE679B0}" type="pres">
      <dgm:prSet presAssocID="{F2C9FEB5-557C-4EF1-878E-EB09741CADE2}" presName="accent_1" presStyleCnt="0"/>
      <dgm:spPr/>
    </dgm:pt>
    <dgm:pt modelId="{B23D6F21-BFC4-4153-ADF0-AAAFA61B6A58}" type="pres">
      <dgm:prSet presAssocID="{F2C9FEB5-557C-4EF1-878E-EB09741CADE2}" presName="accentRepeatNode" presStyleLbl="solidFgAcc1" presStyleIdx="0" presStyleCnt="5"/>
      <dgm:spPr/>
    </dgm:pt>
    <dgm:pt modelId="{24E2176D-8CEC-45F3-B5B3-B51B3FD9B726}" type="pres">
      <dgm:prSet presAssocID="{25DDF83C-A457-4F40-98E8-B547779543E8}" presName="text_2" presStyleLbl="node1" presStyleIdx="1" presStyleCnt="5">
        <dgm:presLayoutVars>
          <dgm:bulletEnabled val="1"/>
        </dgm:presLayoutVars>
      </dgm:prSet>
      <dgm:spPr/>
    </dgm:pt>
    <dgm:pt modelId="{A1FDB740-F697-44F5-991D-7F15D4A3D925}" type="pres">
      <dgm:prSet presAssocID="{25DDF83C-A457-4F40-98E8-B547779543E8}" presName="accent_2" presStyleCnt="0"/>
      <dgm:spPr/>
    </dgm:pt>
    <dgm:pt modelId="{24858E53-66AD-443D-AD37-55355742FE66}" type="pres">
      <dgm:prSet presAssocID="{25DDF83C-A457-4F40-98E8-B547779543E8}" presName="accentRepeatNode" presStyleLbl="solidFgAcc1" presStyleIdx="1" presStyleCnt="5"/>
      <dgm:spPr/>
    </dgm:pt>
    <dgm:pt modelId="{6471B7B6-DDF2-4B7D-88CD-CD4F307BE17D}" type="pres">
      <dgm:prSet presAssocID="{AB3B3F54-98E0-4075-8F8C-62E22C2C7232}" presName="text_3" presStyleLbl="node1" presStyleIdx="2" presStyleCnt="5">
        <dgm:presLayoutVars>
          <dgm:bulletEnabled val="1"/>
        </dgm:presLayoutVars>
      </dgm:prSet>
      <dgm:spPr/>
    </dgm:pt>
    <dgm:pt modelId="{6171626A-55ED-4E12-A94A-3BD3FE621986}" type="pres">
      <dgm:prSet presAssocID="{AB3B3F54-98E0-4075-8F8C-62E22C2C7232}" presName="accent_3" presStyleCnt="0"/>
      <dgm:spPr/>
    </dgm:pt>
    <dgm:pt modelId="{A19E59A4-AEB5-4DDE-8D5A-62160C5E0660}" type="pres">
      <dgm:prSet presAssocID="{AB3B3F54-98E0-4075-8F8C-62E22C2C7232}" presName="accentRepeatNode" presStyleLbl="solidFgAcc1" presStyleIdx="2" presStyleCnt="5"/>
      <dgm:spPr/>
    </dgm:pt>
    <dgm:pt modelId="{9F7FABB4-8E79-4ADD-A615-D28FA029D955}" type="pres">
      <dgm:prSet presAssocID="{6E2F1036-7E42-4B81-97C4-BE2D469A0415}" presName="text_4" presStyleLbl="node1" presStyleIdx="3" presStyleCnt="5">
        <dgm:presLayoutVars>
          <dgm:bulletEnabled val="1"/>
        </dgm:presLayoutVars>
      </dgm:prSet>
      <dgm:spPr/>
    </dgm:pt>
    <dgm:pt modelId="{C8EFF238-A657-4CB6-94AA-CE345AEE6F03}" type="pres">
      <dgm:prSet presAssocID="{6E2F1036-7E42-4B81-97C4-BE2D469A0415}" presName="accent_4" presStyleCnt="0"/>
      <dgm:spPr/>
    </dgm:pt>
    <dgm:pt modelId="{4EC5BC4F-433B-4811-A40C-D718314A0C7A}" type="pres">
      <dgm:prSet presAssocID="{6E2F1036-7E42-4B81-97C4-BE2D469A0415}" presName="accentRepeatNode" presStyleLbl="solidFgAcc1" presStyleIdx="3" presStyleCnt="5"/>
      <dgm:spPr/>
    </dgm:pt>
    <dgm:pt modelId="{575453B6-518A-4D57-9D28-CDA85BDB3659}" type="pres">
      <dgm:prSet presAssocID="{DCA08DFD-A638-4B94-9BBB-9F4CE747E4E6}" presName="text_5" presStyleLbl="node1" presStyleIdx="4" presStyleCnt="5">
        <dgm:presLayoutVars>
          <dgm:bulletEnabled val="1"/>
        </dgm:presLayoutVars>
      </dgm:prSet>
      <dgm:spPr/>
    </dgm:pt>
    <dgm:pt modelId="{DF4DAAE5-10C2-4731-A8CC-0B47A526C3ED}" type="pres">
      <dgm:prSet presAssocID="{DCA08DFD-A638-4B94-9BBB-9F4CE747E4E6}" presName="accent_5" presStyleCnt="0"/>
      <dgm:spPr/>
    </dgm:pt>
    <dgm:pt modelId="{9223F866-7C4D-435E-BBD5-EA9FBE19C12C}" type="pres">
      <dgm:prSet presAssocID="{DCA08DFD-A638-4B94-9BBB-9F4CE747E4E6}" presName="accentRepeatNode" presStyleLbl="solidFgAcc1" presStyleIdx="4" presStyleCnt="5"/>
      <dgm:spPr/>
    </dgm:pt>
  </dgm:ptLst>
  <dgm:cxnLst>
    <dgm:cxn modelId="{7604CE10-6D6B-40D4-A7D4-2AF2806E6A42}" srcId="{0561B8A4-B616-474C-ABCF-F62622804C76}" destId="{6E2F1036-7E42-4B81-97C4-BE2D469A0415}" srcOrd="3" destOrd="0" parTransId="{7DCC6273-E48C-4D68-8F65-14A401A3F3D7}" sibTransId="{CD678A9D-D870-4ECA-BFF1-82B8FA46E7E4}"/>
    <dgm:cxn modelId="{9862BF18-5253-416D-8235-3350AF245CCB}" srcId="{0561B8A4-B616-474C-ABCF-F62622804C76}" destId="{DCA08DFD-A638-4B94-9BBB-9F4CE747E4E6}" srcOrd="4" destOrd="0" parTransId="{C0703EED-0BC4-45D8-A438-36E8660FC227}" sibTransId="{1DD66E57-1075-40A8-A44B-3B9766221577}"/>
    <dgm:cxn modelId="{6C126A34-721B-4A6D-B677-8226DED45C9D}" type="presOf" srcId="{F2C9FEB5-557C-4EF1-878E-EB09741CADE2}" destId="{E6C0BCB1-5F44-40F9-8F52-9E078B2303D4}" srcOrd="0" destOrd="0" presId="urn:microsoft.com/office/officeart/2008/layout/VerticalCurvedList"/>
    <dgm:cxn modelId="{F4598441-73F4-4E14-BEF3-54D2692BCCFD}" srcId="{0561B8A4-B616-474C-ABCF-F62622804C76}" destId="{F2C9FEB5-557C-4EF1-878E-EB09741CADE2}" srcOrd="0" destOrd="0" parTransId="{1704EB17-02E2-4D38-A335-F74BB5BB39A0}" sibTransId="{BFA89781-8B97-42F0-B50E-8E822F137443}"/>
    <dgm:cxn modelId="{1360624A-08F4-454A-8386-AAF99BBA605A}" type="presOf" srcId="{0561B8A4-B616-474C-ABCF-F62622804C76}" destId="{38398F82-095B-49A6-BFD1-CB57AEF93BC1}" srcOrd="0" destOrd="0" presId="urn:microsoft.com/office/officeart/2008/layout/VerticalCurvedList"/>
    <dgm:cxn modelId="{7055B751-300E-469C-8AFB-BACADC862459}" type="presOf" srcId="{6E2F1036-7E42-4B81-97C4-BE2D469A0415}" destId="{9F7FABB4-8E79-4ADD-A615-D28FA029D955}" srcOrd="0" destOrd="0" presId="urn:microsoft.com/office/officeart/2008/layout/VerticalCurvedList"/>
    <dgm:cxn modelId="{69301B90-BE73-46F0-BFD3-01CFC1919FD7}" srcId="{0561B8A4-B616-474C-ABCF-F62622804C76}" destId="{25DDF83C-A457-4F40-98E8-B547779543E8}" srcOrd="1" destOrd="0" parTransId="{A98C1B82-5D08-432A-BB58-1E3EE12C9AF2}" sibTransId="{428A2A29-7F7F-408D-98D2-646656B821FB}"/>
    <dgm:cxn modelId="{F5567E99-3C7A-41D5-B073-0198B8A11369}" type="presOf" srcId="{DCA08DFD-A638-4B94-9BBB-9F4CE747E4E6}" destId="{575453B6-518A-4D57-9D28-CDA85BDB3659}" srcOrd="0" destOrd="0" presId="urn:microsoft.com/office/officeart/2008/layout/VerticalCurvedList"/>
    <dgm:cxn modelId="{C090E3A6-EB2D-4B58-9B97-0303E7AD72D6}" type="presOf" srcId="{BFA89781-8B97-42F0-B50E-8E822F137443}" destId="{195158AA-361B-4613-AF94-084CF1D3A919}" srcOrd="0" destOrd="0" presId="urn:microsoft.com/office/officeart/2008/layout/VerticalCurvedList"/>
    <dgm:cxn modelId="{088B0DC7-3638-4B24-BCC4-FDB3A28F097A}" type="presOf" srcId="{AB3B3F54-98E0-4075-8F8C-62E22C2C7232}" destId="{6471B7B6-DDF2-4B7D-88CD-CD4F307BE17D}" srcOrd="0" destOrd="0" presId="urn:microsoft.com/office/officeart/2008/layout/VerticalCurvedList"/>
    <dgm:cxn modelId="{E5ECE6DE-1440-4D08-8578-8A0E8C7AA0BF}" srcId="{0561B8A4-B616-474C-ABCF-F62622804C76}" destId="{AB3B3F54-98E0-4075-8F8C-62E22C2C7232}" srcOrd="2" destOrd="0" parTransId="{6AECF7CD-7489-4F03-8272-DCFFADCA4B0F}" sibTransId="{A7644C2F-B2C4-439A-9BD5-A9A6D0236918}"/>
    <dgm:cxn modelId="{CE8A9DFC-72AD-417E-BCFF-C2DC6E510C36}" type="presOf" srcId="{25DDF83C-A457-4F40-98E8-B547779543E8}" destId="{24E2176D-8CEC-45F3-B5B3-B51B3FD9B726}" srcOrd="0" destOrd="0" presId="urn:microsoft.com/office/officeart/2008/layout/VerticalCurvedList"/>
    <dgm:cxn modelId="{18F2FFEA-1D15-4698-825B-9E89F4C2D398}" type="presParOf" srcId="{38398F82-095B-49A6-BFD1-CB57AEF93BC1}" destId="{3E4BEC09-A619-4C60-871C-01FC4D6BD668}" srcOrd="0" destOrd="0" presId="urn:microsoft.com/office/officeart/2008/layout/VerticalCurvedList"/>
    <dgm:cxn modelId="{27527FC6-C102-446F-8292-AA28C1CD7493}" type="presParOf" srcId="{3E4BEC09-A619-4C60-871C-01FC4D6BD668}" destId="{CB82244C-8AA5-48C7-94C9-C527D7AAEEA0}" srcOrd="0" destOrd="0" presId="urn:microsoft.com/office/officeart/2008/layout/VerticalCurvedList"/>
    <dgm:cxn modelId="{0858D6A8-C0F5-4CD9-97C3-8F639E106425}" type="presParOf" srcId="{CB82244C-8AA5-48C7-94C9-C527D7AAEEA0}" destId="{D807AD54-5D76-465B-AF22-F457734023E6}" srcOrd="0" destOrd="0" presId="urn:microsoft.com/office/officeart/2008/layout/VerticalCurvedList"/>
    <dgm:cxn modelId="{134DAF27-5848-444B-9875-65B71DBAE308}" type="presParOf" srcId="{CB82244C-8AA5-48C7-94C9-C527D7AAEEA0}" destId="{195158AA-361B-4613-AF94-084CF1D3A919}" srcOrd="1" destOrd="0" presId="urn:microsoft.com/office/officeart/2008/layout/VerticalCurvedList"/>
    <dgm:cxn modelId="{B7B8C23A-8CDF-4B73-9E20-6DFBF0CAFAD6}" type="presParOf" srcId="{CB82244C-8AA5-48C7-94C9-C527D7AAEEA0}" destId="{B3217124-6F1A-47C4-8292-D45EA18B9BCD}" srcOrd="2" destOrd="0" presId="urn:microsoft.com/office/officeart/2008/layout/VerticalCurvedList"/>
    <dgm:cxn modelId="{3C96237D-DB02-497B-B0AC-A019C2C1586A}" type="presParOf" srcId="{CB82244C-8AA5-48C7-94C9-C527D7AAEEA0}" destId="{8B17FF95-55DB-4B80-97C6-6D0727BF82F1}" srcOrd="3" destOrd="0" presId="urn:microsoft.com/office/officeart/2008/layout/VerticalCurvedList"/>
    <dgm:cxn modelId="{2CD5BA55-71F1-45AF-A495-4EA928FC2F1C}" type="presParOf" srcId="{3E4BEC09-A619-4C60-871C-01FC4D6BD668}" destId="{E6C0BCB1-5F44-40F9-8F52-9E078B2303D4}" srcOrd="1" destOrd="0" presId="urn:microsoft.com/office/officeart/2008/layout/VerticalCurvedList"/>
    <dgm:cxn modelId="{8826A104-9E0D-4A68-B55C-F8297ADF6921}" type="presParOf" srcId="{3E4BEC09-A619-4C60-871C-01FC4D6BD668}" destId="{C87E7D44-E449-405E-A292-4D730DE679B0}" srcOrd="2" destOrd="0" presId="urn:microsoft.com/office/officeart/2008/layout/VerticalCurvedList"/>
    <dgm:cxn modelId="{9096CB62-0B5D-43DF-8B20-C3B6DC9B7A38}" type="presParOf" srcId="{C87E7D44-E449-405E-A292-4D730DE679B0}" destId="{B23D6F21-BFC4-4153-ADF0-AAAFA61B6A58}" srcOrd="0" destOrd="0" presId="urn:microsoft.com/office/officeart/2008/layout/VerticalCurvedList"/>
    <dgm:cxn modelId="{6BE48987-00DB-4876-9683-45CF3474FC1A}" type="presParOf" srcId="{3E4BEC09-A619-4C60-871C-01FC4D6BD668}" destId="{24E2176D-8CEC-45F3-B5B3-B51B3FD9B726}" srcOrd="3" destOrd="0" presId="urn:microsoft.com/office/officeart/2008/layout/VerticalCurvedList"/>
    <dgm:cxn modelId="{C65698DA-52DD-430C-A932-0CA34B9DD5DC}" type="presParOf" srcId="{3E4BEC09-A619-4C60-871C-01FC4D6BD668}" destId="{A1FDB740-F697-44F5-991D-7F15D4A3D925}" srcOrd="4" destOrd="0" presId="urn:microsoft.com/office/officeart/2008/layout/VerticalCurvedList"/>
    <dgm:cxn modelId="{EAA61D19-A5FE-4148-B14C-25E3B1FD6AA9}" type="presParOf" srcId="{A1FDB740-F697-44F5-991D-7F15D4A3D925}" destId="{24858E53-66AD-443D-AD37-55355742FE66}" srcOrd="0" destOrd="0" presId="urn:microsoft.com/office/officeart/2008/layout/VerticalCurvedList"/>
    <dgm:cxn modelId="{DB77E1DC-57BD-4A74-BE33-CDDA394A1964}" type="presParOf" srcId="{3E4BEC09-A619-4C60-871C-01FC4D6BD668}" destId="{6471B7B6-DDF2-4B7D-88CD-CD4F307BE17D}" srcOrd="5" destOrd="0" presId="urn:microsoft.com/office/officeart/2008/layout/VerticalCurvedList"/>
    <dgm:cxn modelId="{DD2F0FFD-6F68-4CDB-A2A4-6E3799F78393}" type="presParOf" srcId="{3E4BEC09-A619-4C60-871C-01FC4D6BD668}" destId="{6171626A-55ED-4E12-A94A-3BD3FE621986}" srcOrd="6" destOrd="0" presId="urn:microsoft.com/office/officeart/2008/layout/VerticalCurvedList"/>
    <dgm:cxn modelId="{8C8BCEB7-E727-4A23-BE17-AC5924E8B8EE}" type="presParOf" srcId="{6171626A-55ED-4E12-A94A-3BD3FE621986}" destId="{A19E59A4-AEB5-4DDE-8D5A-62160C5E0660}" srcOrd="0" destOrd="0" presId="urn:microsoft.com/office/officeart/2008/layout/VerticalCurvedList"/>
    <dgm:cxn modelId="{20E9432D-281A-4733-8801-399FD90D73B8}" type="presParOf" srcId="{3E4BEC09-A619-4C60-871C-01FC4D6BD668}" destId="{9F7FABB4-8E79-4ADD-A615-D28FA029D955}" srcOrd="7" destOrd="0" presId="urn:microsoft.com/office/officeart/2008/layout/VerticalCurvedList"/>
    <dgm:cxn modelId="{40D45B73-041A-4D17-B6E2-C9300ABCE112}" type="presParOf" srcId="{3E4BEC09-A619-4C60-871C-01FC4D6BD668}" destId="{C8EFF238-A657-4CB6-94AA-CE345AEE6F03}" srcOrd="8" destOrd="0" presId="urn:microsoft.com/office/officeart/2008/layout/VerticalCurvedList"/>
    <dgm:cxn modelId="{2B485DD6-F2F9-4D7D-B168-8D09CE8DE2BD}" type="presParOf" srcId="{C8EFF238-A657-4CB6-94AA-CE345AEE6F03}" destId="{4EC5BC4F-433B-4811-A40C-D718314A0C7A}" srcOrd="0" destOrd="0" presId="urn:microsoft.com/office/officeart/2008/layout/VerticalCurvedList"/>
    <dgm:cxn modelId="{757CC83E-4C96-4F47-A173-6F20FDEB5608}" type="presParOf" srcId="{3E4BEC09-A619-4C60-871C-01FC4D6BD668}" destId="{575453B6-518A-4D57-9D28-CDA85BDB3659}" srcOrd="9" destOrd="0" presId="urn:microsoft.com/office/officeart/2008/layout/VerticalCurvedList"/>
    <dgm:cxn modelId="{9CD897D8-3E0E-49F7-9400-A5CC14257EB2}" type="presParOf" srcId="{3E4BEC09-A619-4C60-871C-01FC4D6BD668}" destId="{DF4DAAE5-10C2-4731-A8CC-0B47A526C3ED}" srcOrd="10" destOrd="0" presId="urn:microsoft.com/office/officeart/2008/layout/VerticalCurvedList"/>
    <dgm:cxn modelId="{71B69129-D7C7-47A6-99B3-29F0F1A7A83C}" type="presParOf" srcId="{DF4DAAE5-10C2-4731-A8CC-0B47A526C3ED}" destId="{9223F866-7C4D-435E-BBD5-EA9FBE19C12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6BFAE-08A5-4399-AD32-F4BA80008B89}">
      <dsp:nvSpPr>
        <dsp:cNvPr id="0" name=""/>
        <dsp:cNvSpPr/>
      </dsp:nvSpPr>
      <dsp:spPr>
        <a:xfrm>
          <a:off x="4501703" y="2167555"/>
          <a:ext cx="1818431" cy="1548167"/>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fr-FR" sz="3300" kern="1200" dirty="0"/>
        </a:p>
      </dsp:txBody>
      <dsp:txXfrm>
        <a:off x="4768006" y="2394279"/>
        <a:ext cx="1285825" cy="1094719"/>
      </dsp:txXfrm>
    </dsp:sp>
    <dsp:sp modelId="{8D779815-4F56-4D10-AC71-2C1D3EF39AE9}">
      <dsp:nvSpPr>
        <dsp:cNvPr id="0" name=""/>
        <dsp:cNvSpPr/>
      </dsp:nvSpPr>
      <dsp:spPr>
        <a:xfrm rot="15845808">
          <a:off x="5133824" y="1604966"/>
          <a:ext cx="332200" cy="526377"/>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p>
      </dsp:txBody>
      <dsp:txXfrm rot="10800000">
        <a:off x="5188779" y="1759807"/>
        <a:ext cx="232540" cy="315827"/>
      </dsp:txXfrm>
    </dsp:sp>
    <dsp:sp modelId="{4192A418-E0FC-4A9C-8E20-152F70DF0A29}">
      <dsp:nvSpPr>
        <dsp:cNvPr id="0" name=""/>
        <dsp:cNvSpPr/>
      </dsp:nvSpPr>
      <dsp:spPr>
        <a:xfrm>
          <a:off x="3686952" y="0"/>
          <a:ext cx="2999699" cy="154816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LA MISE EN ŒUVRE DE LA RESOLUTION DE PUNTA CANA 2015.</a:t>
          </a:r>
          <a:endParaRPr lang="fr-FR" sz="1400" i="1" kern="1200" dirty="0">
            <a:solidFill>
              <a:schemeClr val="tx1"/>
            </a:solidFill>
          </a:endParaRPr>
        </a:p>
      </dsp:txBody>
      <dsp:txXfrm>
        <a:off x="4126248" y="226724"/>
        <a:ext cx="2121107" cy="1094719"/>
      </dsp:txXfrm>
    </dsp:sp>
    <dsp:sp modelId="{F812F713-8C81-4F75-8C2D-CD1432341973}">
      <dsp:nvSpPr>
        <dsp:cNvPr id="0" name=""/>
        <dsp:cNvSpPr/>
      </dsp:nvSpPr>
      <dsp:spPr>
        <a:xfrm rot="1328071">
          <a:off x="6371606" y="3151293"/>
          <a:ext cx="403548" cy="526377"/>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p>
      </dsp:txBody>
      <dsp:txXfrm>
        <a:off x="6376067" y="3233761"/>
        <a:ext cx="282484" cy="315827"/>
      </dsp:txXfrm>
    </dsp:sp>
    <dsp:sp modelId="{014D7CC3-6125-4478-AC6C-87E5DCA251C9}">
      <dsp:nvSpPr>
        <dsp:cNvPr id="0" name=""/>
        <dsp:cNvSpPr/>
      </dsp:nvSpPr>
      <dsp:spPr>
        <a:xfrm>
          <a:off x="6651532" y="3252432"/>
          <a:ext cx="2853010" cy="154816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t>LA MULTIPLICATION DES FRONTIERES FRAGILES AU CAMEROUN </a:t>
          </a:r>
          <a:r>
            <a:rPr lang="fr-FR" sz="1800" b="1" kern="1200" dirty="0">
              <a:solidFill>
                <a:schemeClr val="tx1"/>
              </a:solidFill>
            </a:rPr>
            <a:t> </a:t>
          </a:r>
          <a:endParaRPr lang="fr-FR" sz="1800" kern="1200" dirty="0">
            <a:solidFill>
              <a:schemeClr val="tx1"/>
            </a:solidFill>
          </a:endParaRPr>
        </a:p>
      </dsp:txBody>
      <dsp:txXfrm>
        <a:off x="7069346" y="3479156"/>
        <a:ext cx="2017382" cy="1094719"/>
      </dsp:txXfrm>
    </dsp:sp>
    <dsp:sp modelId="{110147A8-2C38-45FE-8D59-1185B42DAE10}">
      <dsp:nvSpPr>
        <dsp:cNvPr id="0" name=""/>
        <dsp:cNvSpPr/>
      </dsp:nvSpPr>
      <dsp:spPr>
        <a:xfrm rot="9539784">
          <a:off x="3935857" y="3153179"/>
          <a:ext cx="477168" cy="526377"/>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p>
      </dsp:txBody>
      <dsp:txXfrm rot="10800000">
        <a:off x="4074251" y="3232800"/>
        <a:ext cx="334018" cy="315827"/>
      </dsp:txXfrm>
    </dsp:sp>
    <dsp:sp modelId="{9ACB137A-678E-4751-B36F-E35FAC1FE124}">
      <dsp:nvSpPr>
        <dsp:cNvPr id="0" name=""/>
        <dsp:cNvSpPr/>
      </dsp:nvSpPr>
      <dsp:spPr>
        <a:xfrm>
          <a:off x="1325031" y="3231370"/>
          <a:ext cx="2630151" cy="154816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Arial" panose="020B0604020202020204" pitchFamily="34" charset="0"/>
              <a:cs typeface="Arial" panose="020B0604020202020204" pitchFamily="34" charset="0"/>
            </a:rPr>
            <a:t>«</a:t>
          </a:r>
          <a:r>
            <a:rPr lang="fr-FR" sz="1800" b="1" kern="1200" dirty="0"/>
            <a:t> LE FORUM de la Surveillance »</a:t>
          </a:r>
          <a:r>
            <a:rPr lang="fr-FR" sz="1800" kern="1200" dirty="0"/>
            <a:t> du 10 au 11 août 2020 à NOMAYOS</a:t>
          </a:r>
        </a:p>
      </dsp:txBody>
      <dsp:txXfrm>
        <a:off x="1710208" y="3458094"/>
        <a:ext cx="1859797" cy="1094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158AA-361B-4613-AF94-084CF1D3A919}">
      <dsp:nvSpPr>
        <dsp:cNvPr id="0" name=""/>
        <dsp:cNvSpPr/>
      </dsp:nvSpPr>
      <dsp:spPr>
        <a:xfrm>
          <a:off x="-4361181" y="-668962"/>
          <a:ext cx="5195845" cy="5195845"/>
        </a:xfrm>
        <a:prstGeom prst="blockArc">
          <a:avLst>
            <a:gd name="adj1" fmla="val 18900000"/>
            <a:gd name="adj2" fmla="val 2700000"/>
            <a:gd name="adj3" fmla="val 416"/>
          </a:avLst>
        </a:prstGeom>
        <a:noFill/>
        <a:ln w="1905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6C0BCB1-5F44-40F9-8F52-9E078B2303D4}">
      <dsp:nvSpPr>
        <dsp:cNvPr id="0" name=""/>
        <dsp:cNvSpPr/>
      </dsp:nvSpPr>
      <dsp:spPr>
        <a:xfrm>
          <a:off x="365495" y="241042"/>
          <a:ext cx="9039012" cy="482394"/>
        </a:xfrm>
        <a:prstGeom prst="rect">
          <a:avLst/>
        </a:prstGeom>
        <a:solidFill>
          <a:schemeClr val="accent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82901"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t>La mise en place du programme de sécurité </a:t>
          </a:r>
        </a:p>
      </dsp:txBody>
      <dsp:txXfrm>
        <a:off x="365495" y="241042"/>
        <a:ext cx="9039012" cy="482394"/>
      </dsp:txXfrm>
    </dsp:sp>
    <dsp:sp modelId="{B23D6F21-BFC4-4153-ADF0-AAAFA61B6A58}">
      <dsp:nvSpPr>
        <dsp:cNvPr id="0" name=""/>
        <dsp:cNvSpPr/>
      </dsp:nvSpPr>
      <dsp:spPr>
        <a:xfrm>
          <a:off x="63998" y="180743"/>
          <a:ext cx="602993" cy="602993"/>
        </a:xfrm>
        <a:prstGeom prst="ellipse">
          <a:avLst/>
        </a:prstGeom>
        <a:solidFill>
          <a:schemeClr val="lt1">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 modelId="{24E2176D-8CEC-45F3-B5B3-B51B3FD9B726}">
      <dsp:nvSpPr>
        <dsp:cNvPr id="0" name=""/>
        <dsp:cNvSpPr/>
      </dsp:nvSpPr>
      <dsp:spPr>
        <a:xfrm>
          <a:off x="711165" y="964403"/>
          <a:ext cx="8693343" cy="482394"/>
        </a:xfrm>
        <a:prstGeom prst="rect">
          <a:avLst/>
        </a:prstGeom>
        <a:solidFill>
          <a:schemeClr val="accent3">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82901"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t>La mise en place des outils sécurisés de communication et  de lutte contre la fraude </a:t>
          </a:r>
        </a:p>
      </dsp:txBody>
      <dsp:txXfrm>
        <a:off x="711165" y="964403"/>
        <a:ext cx="8693343" cy="482394"/>
      </dsp:txXfrm>
    </dsp:sp>
    <dsp:sp modelId="{24858E53-66AD-443D-AD37-55355742FE66}">
      <dsp:nvSpPr>
        <dsp:cNvPr id="0" name=""/>
        <dsp:cNvSpPr/>
      </dsp:nvSpPr>
      <dsp:spPr>
        <a:xfrm>
          <a:off x="409668" y="904103"/>
          <a:ext cx="602993" cy="602993"/>
        </a:xfrm>
        <a:prstGeom prst="ellipse">
          <a:avLst/>
        </a:prstGeom>
        <a:solidFill>
          <a:schemeClr val="lt1">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 modelId="{6471B7B6-DDF2-4B7D-88CD-CD4F307BE17D}">
      <dsp:nvSpPr>
        <dsp:cNvPr id="0" name=""/>
        <dsp:cNvSpPr/>
      </dsp:nvSpPr>
      <dsp:spPr>
        <a:xfrm>
          <a:off x="817257" y="1687763"/>
          <a:ext cx="8587250" cy="482394"/>
        </a:xfrm>
        <a:prstGeom prst="rect">
          <a:avLst/>
        </a:prstGeom>
        <a:solidFill>
          <a:schemeClr val="accent4">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82901" tIns="45720" rIns="45720" bIns="4572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fr-FR" sz="1800" kern="1200" dirty="0"/>
            <a:t>Les programmes « </a:t>
          </a:r>
          <a:r>
            <a:rPr lang="fr-FR" sz="1800" b="1" kern="1200" dirty="0"/>
            <a:t>frontières fragiles</a:t>
          </a:r>
          <a:r>
            <a:rPr lang="fr-FR" sz="1800" kern="1200" dirty="0"/>
            <a:t> »</a:t>
          </a:r>
        </a:p>
      </dsp:txBody>
      <dsp:txXfrm>
        <a:off x="817257" y="1687763"/>
        <a:ext cx="8587250" cy="482394"/>
      </dsp:txXfrm>
    </dsp:sp>
    <dsp:sp modelId="{A19E59A4-AEB5-4DDE-8D5A-62160C5E0660}">
      <dsp:nvSpPr>
        <dsp:cNvPr id="0" name=""/>
        <dsp:cNvSpPr/>
      </dsp:nvSpPr>
      <dsp:spPr>
        <a:xfrm>
          <a:off x="515761" y="1627463"/>
          <a:ext cx="602993" cy="602993"/>
        </a:xfrm>
        <a:prstGeom prst="ellipse">
          <a:avLst/>
        </a:prstGeom>
        <a:solidFill>
          <a:schemeClr val="lt1">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 modelId="{9F7FABB4-8E79-4ADD-A615-D28FA029D955}">
      <dsp:nvSpPr>
        <dsp:cNvPr id="0" name=""/>
        <dsp:cNvSpPr/>
      </dsp:nvSpPr>
      <dsp:spPr>
        <a:xfrm>
          <a:off x="711165" y="2411123"/>
          <a:ext cx="8693343" cy="482394"/>
        </a:xfrm>
        <a:prstGeom prst="rect">
          <a:avLst/>
        </a:prstGeom>
        <a:solidFill>
          <a:schemeClr val="accent5">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82901"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t>Les opérations spéciales</a:t>
          </a:r>
        </a:p>
      </dsp:txBody>
      <dsp:txXfrm>
        <a:off x="711165" y="2411123"/>
        <a:ext cx="8693343" cy="482394"/>
      </dsp:txXfrm>
    </dsp:sp>
    <dsp:sp modelId="{4EC5BC4F-433B-4811-A40C-D718314A0C7A}">
      <dsp:nvSpPr>
        <dsp:cNvPr id="0" name=""/>
        <dsp:cNvSpPr/>
      </dsp:nvSpPr>
      <dsp:spPr>
        <a:xfrm>
          <a:off x="409668" y="2350824"/>
          <a:ext cx="602993" cy="602993"/>
        </a:xfrm>
        <a:prstGeom prst="ellipse">
          <a:avLst/>
        </a:prstGeom>
        <a:solidFill>
          <a:schemeClr val="lt1">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 modelId="{575453B6-518A-4D57-9D28-CDA85BDB3659}">
      <dsp:nvSpPr>
        <dsp:cNvPr id="0" name=""/>
        <dsp:cNvSpPr/>
      </dsp:nvSpPr>
      <dsp:spPr>
        <a:xfrm>
          <a:off x="365495" y="3134483"/>
          <a:ext cx="9039012" cy="482394"/>
        </a:xfrm>
        <a:prstGeom prst="rect">
          <a:avLst/>
        </a:prstGeom>
        <a:solidFill>
          <a:schemeClr val="accent6">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82901"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t>Les outils de formation en ligne de lutte contre la fraude</a:t>
          </a:r>
        </a:p>
      </dsp:txBody>
      <dsp:txXfrm>
        <a:off x="365495" y="3134483"/>
        <a:ext cx="9039012" cy="482394"/>
      </dsp:txXfrm>
    </dsp:sp>
    <dsp:sp modelId="{9223F866-7C4D-435E-BBD5-EA9FBE19C12C}">
      <dsp:nvSpPr>
        <dsp:cNvPr id="0" name=""/>
        <dsp:cNvSpPr/>
      </dsp:nvSpPr>
      <dsp:spPr>
        <a:xfrm>
          <a:off x="63998" y="3074184"/>
          <a:ext cx="602993" cy="602993"/>
        </a:xfrm>
        <a:prstGeom prst="ellipse">
          <a:avLst/>
        </a:prstGeom>
        <a:solidFill>
          <a:schemeClr val="lt1">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A56F66E6-97DB-421A-A0ED-069889F100E0}" type="datetimeFigureOut">
              <a:rPr lang="fr-FR" smtClean="0"/>
              <a:t>01/05/2023</a:t>
            </a:fld>
            <a:endParaRPr lang="fr-F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fr-F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42FD6F9-E0CF-4700-8954-8C38B1896637}" type="slidenum">
              <a:rPr lang="fr-FR" smtClean="0"/>
              <a:t>‹#›</a:t>
            </a:fld>
            <a:endParaRPr lang="fr-F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4528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56F66E6-97DB-421A-A0ED-069889F100E0}" type="datetimeFigureOut">
              <a:rPr lang="fr-FR" smtClean="0"/>
              <a:t>01/05/2023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2FD6F9-E0CF-4700-8954-8C38B1896637}" type="slidenum">
              <a:rPr lang="fr-FR" smtClean="0"/>
              <a:t>‹#›</a:t>
            </a:fld>
            <a:endParaRPr lang="fr-FR"/>
          </a:p>
        </p:txBody>
      </p:sp>
    </p:spTree>
    <p:extLst>
      <p:ext uri="{BB962C8B-B14F-4D97-AF65-F5344CB8AC3E}">
        <p14:creationId xmlns:p14="http://schemas.microsoft.com/office/powerpoint/2010/main" val="1878832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56F66E6-97DB-421A-A0ED-069889F100E0}" type="datetimeFigureOut">
              <a:rPr lang="fr-FR" smtClean="0"/>
              <a:t>01/05/2023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2FD6F9-E0CF-4700-8954-8C38B1896637}" type="slidenum">
              <a:rPr lang="fr-FR" smtClean="0"/>
              <a:t>‹#›</a:t>
            </a:fld>
            <a:endParaRPr lang="fr-FR"/>
          </a:p>
        </p:txBody>
      </p:sp>
    </p:spTree>
    <p:extLst>
      <p:ext uri="{BB962C8B-B14F-4D97-AF65-F5344CB8AC3E}">
        <p14:creationId xmlns:p14="http://schemas.microsoft.com/office/powerpoint/2010/main" val="449097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56F66E6-97DB-421A-A0ED-069889F100E0}" type="datetimeFigureOut">
              <a:rPr lang="fr-FR" smtClean="0"/>
              <a:t>01/05/2023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2FD6F9-E0CF-4700-8954-8C38B1896637}" type="slidenum">
              <a:rPr lang="fr-FR" smtClean="0"/>
              <a:t>‹#›</a:t>
            </a:fld>
            <a:endParaRPr lang="fr-F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67350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56F66E6-97DB-421A-A0ED-069889F100E0}" type="datetimeFigureOut">
              <a:rPr lang="fr-FR" smtClean="0"/>
              <a:t>01/05/2023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2FD6F9-E0CF-4700-8954-8C38B1896637}" type="slidenum">
              <a:rPr lang="fr-FR" smtClean="0"/>
              <a:t>‹#›</a:t>
            </a:fld>
            <a:endParaRPr lang="fr-FR"/>
          </a:p>
        </p:txBody>
      </p:sp>
    </p:spTree>
    <p:extLst>
      <p:ext uri="{BB962C8B-B14F-4D97-AF65-F5344CB8AC3E}">
        <p14:creationId xmlns:p14="http://schemas.microsoft.com/office/powerpoint/2010/main" val="235445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A56F66E6-97DB-421A-A0ED-069889F100E0}" type="datetimeFigureOut">
              <a:rPr lang="fr-FR" smtClean="0"/>
              <a:t>01/05/2023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42FD6F9-E0CF-4700-8954-8C38B1896637}" type="slidenum">
              <a:rPr lang="fr-FR" smtClean="0"/>
              <a:t>‹#›</a:t>
            </a:fld>
            <a:endParaRPr lang="fr-FR"/>
          </a:p>
        </p:txBody>
      </p:sp>
    </p:spTree>
    <p:extLst>
      <p:ext uri="{BB962C8B-B14F-4D97-AF65-F5344CB8AC3E}">
        <p14:creationId xmlns:p14="http://schemas.microsoft.com/office/powerpoint/2010/main" val="4269962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A56F66E6-97DB-421A-A0ED-069889F100E0}" type="datetimeFigureOut">
              <a:rPr lang="fr-FR" smtClean="0"/>
              <a:t>01/05/2023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42FD6F9-E0CF-4700-8954-8C38B1896637}" type="slidenum">
              <a:rPr lang="fr-FR" smtClean="0"/>
              <a:t>‹#›</a:t>
            </a:fld>
            <a:endParaRPr lang="fr-FR"/>
          </a:p>
        </p:txBody>
      </p:sp>
    </p:spTree>
    <p:extLst>
      <p:ext uri="{BB962C8B-B14F-4D97-AF65-F5344CB8AC3E}">
        <p14:creationId xmlns:p14="http://schemas.microsoft.com/office/powerpoint/2010/main" val="1776630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56F66E6-97DB-421A-A0ED-069889F100E0}" type="datetimeFigureOut">
              <a:rPr lang="fr-FR" smtClean="0"/>
              <a:t>01/05/2023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2FD6F9-E0CF-4700-8954-8C38B1896637}" type="slidenum">
              <a:rPr lang="fr-FR" smtClean="0"/>
              <a:t>‹#›</a:t>
            </a:fld>
            <a:endParaRPr lang="fr-FR"/>
          </a:p>
        </p:txBody>
      </p:sp>
    </p:spTree>
    <p:extLst>
      <p:ext uri="{BB962C8B-B14F-4D97-AF65-F5344CB8AC3E}">
        <p14:creationId xmlns:p14="http://schemas.microsoft.com/office/powerpoint/2010/main" val="33601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56F66E6-97DB-421A-A0ED-069889F100E0}" type="datetimeFigureOut">
              <a:rPr lang="fr-FR" smtClean="0"/>
              <a:t>01/05/2023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2FD6F9-E0CF-4700-8954-8C38B1896637}" type="slidenum">
              <a:rPr lang="fr-FR" smtClean="0"/>
              <a:t>‹#›</a:t>
            </a:fld>
            <a:endParaRPr lang="fr-FR"/>
          </a:p>
        </p:txBody>
      </p:sp>
    </p:spTree>
    <p:extLst>
      <p:ext uri="{BB962C8B-B14F-4D97-AF65-F5344CB8AC3E}">
        <p14:creationId xmlns:p14="http://schemas.microsoft.com/office/powerpoint/2010/main" val="2806704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56F66E6-97DB-421A-A0ED-069889F100E0}" type="datetimeFigureOut">
              <a:rPr lang="fr-FR" smtClean="0"/>
              <a:t>01/05/2023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2FD6F9-E0CF-4700-8954-8C38B1896637}" type="slidenum">
              <a:rPr lang="fr-FR" smtClean="0"/>
              <a:t>‹#›</a:t>
            </a:fld>
            <a:endParaRPr lang="fr-FR"/>
          </a:p>
        </p:txBody>
      </p:sp>
    </p:spTree>
    <p:extLst>
      <p:ext uri="{BB962C8B-B14F-4D97-AF65-F5344CB8AC3E}">
        <p14:creationId xmlns:p14="http://schemas.microsoft.com/office/powerpoint/2010/main" val="178464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56F66E6-97DB-421A-A0ED-069889F100E0}" type="datetimeFigureOut">
              <a:rPr lang="fr-FR" smtClean="0"/>
              <a:t>01/05/2023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2FD6F9-E0CF-4700-8954-8C38B1896637}" type="slidenum">
              <a:rPr lang="fr-FR" smtClean="0"/>
              <a:t>‹#›</a:t>
            </a:fld>
            <a:endParaRPr lang="fr-FR"/>
          </a:p>
        </p:txBody>
      </p:sp>
    </p:spTree>
    <p:extLst>
      <p:ext uri="{BB962C8B-B14F-4D97-AF65-F5344CB8AC3E}">
        <p14:creationId xmlns:p14="http://schemas.microsoft.com/office/powerpoint/2010/main" val="57203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56F66E6-97DB-421A-A0ED-069889F100E0}" type="datetimeFigureOut">
              <a:rPr lang="fr-FR" smtClean="0"/>
              <a:t>01/05/2023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2FD6F9-E0CF-4700-8954-8C38B1896637}" type="slidenum">
              <a:rPr lang="fr-FR" smtClean="0"/>
              <a:t>‹#›</a:t>
            </a:fld>
            <a:endParaRPr lang="fr-FR"/>
          </a:p>
        </p:txBody>
      </p:sp>
    </p:spTree>
    <p:extLst>
      <p:ext uri="{BB962C8B-B14F-4D97-AF65-F5344CB8AC3E}">
        <p14:creationId xmlns:p14="http://schemas.microsoft.com/office/powerpoint/2010/main" val="51861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56F66E6-97DB-421A-A0ED-069889F100E0}" type="datetimeFigureOut">
              <a:rPr lang="fr-FR" smtClean="0"/>
              <a:t>01/05/2023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2FD6F9-E0CF-4700-8954-8C38B1896637}" type="slidenum">
              <a:rPr lang="fr-FR" smtClean="0"/>
              <a:t>‹#›</a:t>
            </a:fld>
            <a:endParaRPr lang="fr-FR"/>
          </a:p>
        </p:txBody>
      </p:sp>
    </p:spTree>
    <p:extLst>
      <p:ext uri="{BB962C8B-B14F-4D97-AF65-F5344CB8AC3E}">
        <p14:creationId xmlns:p14="http://schemas.microsoft.com/office/powerpoint/2010/main" val="161179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56F66E6-97DB-421A-A0ED-069889F100E0}" type="datetimeFigureOut">
              <a:rPr lang="fr-FR" smtClean="0"/>
              <a:t>01/05/2023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42FD6F9-E0CF-4700-8954-8C38B1896637}" type="slidenum">
              <a:rPr lang="fr-FR" smtClean="0"/>
              <a:t>‹#›</a:t>
            </a:fld>
            <a:endParaRPr lang="fr-FR"/>
          </a:p>
        </p:txBody>
      </p:sp>
    </p:spTree>
    <p:extLst>
      <p:ext uri="{BB962C8B-B14F-4D97-AF65-F5344CB8AC3E}">
        <p14:creationId xmlns:p14="http://schemas.microsoft.com/office/powerpoint/2010/main" val="285410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56F66E6-97DB-421A-A0ED-069889F100E0}" type="datetimeFigureOut">
              <a:rPr lang="fr-FR" smtClean="0"/>
              <a:t>01/05/2023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42FD6F9-E0CF-4700-8954-8C38B1896637}" type="slidenum">
              <a:rPr lang="fr-FR" smtClean="0"/>
              <a:t>‹#›</a:t>
            </a:fld>
            <a:endParaRPr lang="fr-FR"/>
          </a:p>
        </p:txBody>
      </p:sp>
    </p:spTree>
    <p:extLst>
      <p:ext uri="{BB962C8B-B14F-4D97-AF65-F5344CB8AC3E}">
        <p14:creationId xmlns:p14="http://schemas.microsoft.com/office/powerpoint/2010/main" val="184466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F66E6-97DB-421A-A0ED-069889F100E0}" type="datetimeFigureOut">
              <a:rPr lang="fr-FR" smtClean="0"/>
              <a:t>01/05/2023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42FD6F9-E0CF-4700-8954-8C38B1896637}" type="slidenum">
              <a:rPr lang="fr-FR" smtClean="0"/>
              <a:t>‹#›</a:t>
            </a:fld>
            <a:endParaRPr lang="fr-FR"/>
          </a:p>
        </p:txBody>
      </p:sp>
    </p:spTree>
    <p:extLst>
      <p:ext uri="{BB962C8B-B14F-4D97-AF65-F5344CB8AC3E}">
        <p14:creationId xmlns:p14="http://schemas.microsoft.com/office/powerpoint/2010/main" val="236745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56F66E6-97DB-421A-A0ED-069889F100E0}" type="datetimeFigureOut">
              <a:rPr lang="fr-FR" smtClean="0"/>
              <a:t>01/05/2023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2FD6F9-E0CF-4700-8954-8C38B1896637}" type="slidenum">
              <a:rPr lang="fr-FR" smtClean="0"/>
              <a:t>‹#›</a:t>
            </a:fld>
            <a:endParaRPr lang="fr-FR"/>
          </a:p>
        </p:txBody>
      </p:sp>
    </p:spTree>
    <p:extLst>
      <p:ext uri="{BB962C8B-B14F-4D97-AF65-F5344CB8AC3E}">
        <p14:creationId xmlns:p14="http://schemas.microsoft.com/office/powerpoint/2010/main" val="213799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56F66E6-97DB-421A-A0ED-069889F100E0}" type="datetimeFigureOut">
              <a:rPr lang="fr-FR" smtClean="0"/>
              <a:t>01/05/2023</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2FD6F9-E0CF-4700-8954-8C38B1896637}" type="slidenum">
              <a:rPr lang="fr-FR" smtClean="0"/>
              <a:t>‹#›</a:t>
            </a:fld>
            <a:endParaRPr lang="fr-FR"/>
          </a:p>
        </p:txBody>
      </p:sp>
    </p:spTree>
    <p:extLst>
      <p:ext uri="{BB962C8B-B14F-4D97-AF65-F5344CB8AC3E}">
        <p14:creationId xmlns:p14="http://schemas.microsoft.com/office/powerpoint/2010/main" val="357385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A56F66E6-97DB-421A-A0ED-069889F100E0}" type="datetimeFigureOut">
              <a:rPr lang="fr-FR" smtClean="0"/>
              <a:t>01/05/2023</a:t>
            </a:fld>
            <a:endParaRPr lang="fr-F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fr-F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C42FD6F9-E0CF-4700-8954-8C38B1896637}" type="slidenum">
              <a:rPr lang="fr-FR" smtClean="0"/>
              <a:t>‹#›</a:t>
            </a:fld>
            <a:endParaRPr lang="fr-FR"/>
          </a:p>
        </p:txBody>
      </p:sp>
    </p:spTree>
    <p:extLst>
      <p:ext uri="{BB962C8B-B14F-4D97-AF65-F5344CB8AC3E}">
        <p14:creationId xmlns:p14="http://schemas.microsoft.com/office/powerpoint/2010/main" val="11819256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8.xml"/><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8.xml"/><Relationship Id="rId6" Type="http://schemas.openxmlformats.org/officeDocument/2006/relationships/image" Target="../media/image4.jpeg"/><Relationship Id="rId5" Type="http://schemas.openxmlformats.org/officeDocument/2006/relationships/image" Target="../media/image5.wmf"/><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8.xml"/><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8.xml"/><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8.xml"/><Relationship Id="rId5" Type="http://schemas.openxmlformats.org/officeDocument/2006/relationships/image" Target="../media/image5.wmf"/><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Layout" Target="../slideLayouts/slideLayout18.xml"/><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0AFC182-0DD8-8ACC-EDE9-124F16E4F20A}"/>
              </a:ext>
            </a:extLst>
          </p:cNvPr>
          <p:cNvSpPr txBox="1"/>
          <p:nvPr/>
        </p:nvSpPr>
        <p:spPr>
          <a:xfrm>
            <a:off x="1730255" y="4540347"/>
            <a:ext cx="9144000" cy="1960857"/>
          </a:xfrm>
          <a:prstGeom prst="rect">
            <a:avLst/>
          </a:prstGeom>
        </p:spPr>
        <p:txBody>
          <a:bodyPr vert="horz" lIns="91440" tIns="45720" rIns="91440" bIns="45720" rtlCol="0">
            <a:normAutofit/>
          </a:bodyPr>
          <a:lstStyle/>
          <a:p>
            <a:pPr algn="ctr" defTabSz="914400">
              <a:lnSpc>
                <a:spcPct val="90000"/>
              </a:lnSpc>
              <a:spcBef>
                <a:spcPts val="1200"/>
              </a:spcBef>
              <a:spcAft>
                <a:spcPts val="200"/>
              </a:spcAft>
              <a:buClr>
                <a:schemeClr val="tx1"/>
              </a:buClr>
            </a:pPr>
            <a:r>
              <a:rPr lang="en-US" sz="2400" b="1" u="sng" dirty="0" err="1">
                <a:solidFill>
                  <a:schemeClr val="bg1"/>
                </a:solidFill>
              </a:rPr>
              <a:t>Présentation</a:t>
            </a:r>
            <a:r>
              <a:rPr lang="en-US" sz="2400" b="1" dirty="0">
                <a:solidFill>
                  <a:schemeClr val="bg1"/>
                </a:solidFill>
              </a:rPr>
              <a:t> :</a:t>
            </a:r>
          </a:p>
          <a:p>
            <a:pPr algn="ctr" defTabSz="914400">
              <a:lnSpc>
                <a:spcPct val="90000"/>
              </a:lnSpc>
              <a:spcBef>
                <a:spcPts val="1200"/>
              </a:spcBef>
              <a:spcAft>
                <a:spcPts val="200"/>
              </a:spcAft>
              <a:buClr>
                <a:schemeClr val="tx1"/>
              </a:buClr>
            </a:pPr>
            <a:r>
              <a:rPr lang="en-US" sz="2400" b="1" dirty="0">
                <a:solidFill>
                  <a:schemeClr val="bg1"/>
                </a:solidFill>
              </a:rPr>
              <a:t>FONGOD EDWIN NUVAGA </a:t>
            </a:r>
          </a:p>
          <a:p>
            <a:pPr algn="ctr" defTabSz="914400">
              <a:lnSpc>
                <a:spcPct val="90000"/>
              </a:lnSpc>
              <a:spcBef>
                <a:spcPts val="1200"/>
              </a:spcBef>
              <a:spcAft>
                <a:spcPts val="200"/>
              </a:spcAft>
              <a:buClr>
                <a:schemeClr val="tx1"/>
              </a:buClr>
            </a:pPr>
            <a:r>
              <a:rPr lang="en-US" sz="2400" b="1" dirty="0" err="1">
                <a:solidFill>
                  <a:schemeClr val="bg1"/>
                </a:solidFill>
              </a:rPr>
              <a:t>Directeur</a:t>
            </a:r>
            <a:r>
              <a:rPr lang="en-US" sz="2400" b="1" dirty="0">
                <a:solidFill>
                  <a:schemeClr val="bg1"/>
                </a:solidFill>
              </a:rPr>
              <a:t> General Des </a:t>
            </a:r>
            <a:r>
              <a:rPr lang="en-US" sz="2400" b="1" dirty="0" err="1">
                <a:solidFill>
                  <a:schemeClr val="bg1"/>
                </a:solidFill>
              </a:rPr>
              <a:t>Douanes</a:t>
            </a:r>
            <a:r>
              <a:rPr lang="en-US" sz="2400" b="1" dirty="0">
                <a:solidFill>
                  <a:schemeClr val="bg1"/>
                </a:solidFill>
              </a:rPr>
              <a:t> du Cameroun</a:t>
            </a:r>
          </a:p>
        </p:txBody>
      </p:sp>
      <p:sp>
        <p:nvSpPr>
          <p:cNvPr id="4" name="Rectangle à coins arrondis 1">
            <a:extLst>
              <a:ext uri="{FF2B5EF4-FFF2-40B4-BE49-F238E27FC236}">
                <a16:creationId xmlns:a16="http://schemas.microsoft.com/office/drawing/2014/main" id="{527A2C2A-0F2E-DBC3-0697-A3C300E2CAFD}"/>
              </a:ext>
            </a:extLst>
          </p:cNvPr>
          <p:cNvSpPr/>
          <p:nvPr/>
        </p:nvSpPr>
        <p:spPr>
          <a:xfrm>
            <a:off x="98610" y="618566"/>
            <a:ext cx="10954871" cy="3774140"/>
          </a:xfrm>
          <a:prstGeom prst="roundRect">
            <a:avLst/>
          </a:prstGeom>
          <a:ln w="19050">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Conférence Annuelle des Directeurs Généraux des Douanes de la Région Afrique Occidentale et Centrale</a:t>
            </a:r>
          </a:p>
          <a:p>
            <a:pPr algn="ctr">
              <a:lnSpc>
                <a:spcPct val="115000"/>
              </a:lnSpc>
              <a:spcAft>
                <a:spcPts val="1000"/>
              </a:spcAft>
            </a:pPr>
            <a:r>
              <a:rPr lang="fr-FR" sz="2800" b="1" i="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Banjul, du 04 au 05 mai 2023</a:t>
            </a:r>
          </a:p>
          <a:p>
            <a:pPr algn="ctr">
              <a:lnSpc>
                <a:spcPct val="115000"/>
              </a:lnSpc>
              <a:spcAft>
                <a:spcPts val="1000"/>
              </a:spcAft>
            </a:pPr>
            <a:endParaRPr lang="fr-FR" sz="2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latin typeface="Times New Roman" panose="02020603050405020304" pitchFamily="18" charset="0"/>
                <a:ea typeface="Calibri" panose="020F0502020204030204" pitchFamily="34" charset="0"/>
                <a:cs typeface="Times New Roman" panose="02020603050405020304" pitchFamily="18" charset="0"/>
              </a:rPr>
              <a:t>L’intégration des </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Douanes Camerounaises au sein de la Communauté Nationale de Défense et de Sécurité: </a:t>
            </a:r>
            <a:r>
              <a:rPr lang="fr-FR" sz="2400" b="1" dirty="0">
                <a:latin typeface="Times New Roman" panose="02020603050405020304" pitchFamily="18" charset="0"/>
                <a:ea typeface="Calibri" panose="020F0502020204030204" pitchFamily="34" charset="0"/>
                <a:cs typeface="Times New Roman" panose="02020603050405020304" pitchFamily="18" charset="0"/>
              </a:rPr>
              <a:t>un adjuvant du processus de </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réforme du secteur de la sécurité au Cameroun</a:t>
            </a:r>
            <a:endParaRPr lang="fr-FR" sz="2400"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7640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BE115-CA8C-5C4D-F78E-E8A9E434B2DB}"/>
              </a:ext>
            </a:extLst>
          </p:cNvPr>
          <p:cNvSpPr>
            <a:spLocks noGrp="1"/>
          </p:cNvSpPr>
          <p:nvPr>
            <p:ph type="title"/>
          </p:nvPr>
        </p:nvSpPr>
        <p:spPr>
          <a:xfrm>
            <a:off x="1776018" y="135785"/>
            <a:ext cx="9104272" cy="1576137"/>
          </a:xfrm>
        </p:spPr>
        <p:txBody>
          <a:bodyPr>
            <a:noAutofit/>
          </a:bodyPr>
          <a:lstStyle/>
          <a:p>
            <a:pPr algn="ctr"/>
            <a:r>
              <a:rPr lang="fr-FR" sz="2400" b="1" dirty="0">
                <a:latin typeface="Times New Roman" panose="02020603050405020304" pitchFamily="18" charset="0"/>
                <a:ea typeface="Calibri" panose="020F0502020204030204" pitchFamily="34" charset="0"/>
              </a:rPr>
              <a:t>RSS : Une opportunité de légitimation de la Douane Camerounaise dans le Champ sécuritaire </a:t>
            </a:r>
          </a:p>
        </p:txBody>
      </p:sp>
      <p:sp>
        <p:nvSpPr>
          <p:cNvPr id="9" name="AutoShape 2" descr="Organisation mondiale des douanes (OMD) - 2021 - Économie-Wiki.com">
            <a:extLst>
              <a:ext uri="{FF2B5EF4-FFF2-40B4-BE49-F238E27FC236}">
                <a16:creationId xmlns:a16="http://schemas.microsoft.com/office/drawing/2014/main" id="{E34AA5F0-82F8-A7DE-ABC0-57880308B066}"/>
              </a:ext>
            </a:extLst>
          </p:cNvPr>
          <p:cNvSpPr>
            <a:spLocks noChangeAspect="1" noChangeArrowheads="1"/>
          </p:cNvSpPr>
          <p:nvPr/>
        </p:nvSpPr>
        <p:spPr bwMode="auto">
          <a:xfrm rot="4784190">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Flèche : double flèche horizontale 2">
            <a:extLst>
              <a:ext uri="{FF2B5EF4-FFF2-40B4-BE49-F238E27FC236}">
                <a16:creationId xmlns:a16="http://schemas.microsoft.com/office/drawing/2014/main" id="{1E728C55-4723-FADA-7485-2CFC038E7D75}"/>
              </a:ext>
            </a:extLst>
          </p:cNvPr>
          <p:cNvSpPr/>
          <p:nvPr/>
        </p:nvSpPr>
        <p:spPr>
          <a:xfrm>
            <a:off x="2660698" y="1778955"/>
            <a:ext cx="5729976" cy="16500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fr-FR" b="1" dirty="0">
                <a:latin typeface="Times New Roman" panose="02020603050405020304" pitchFamily="18" charset="0"/>
                <a:ea typeface="Calibri" panose="020F0502020204030204" pitchFamily="34" charset="0"/>
              </a:rPr>
              <a:t>Par l’optimisation du renseignement prévisionnel</a:t>
            </a:r>
          </a:p>
        </p:txBody>
      </p:sp>
      <p:sp>
        <p:nvSpPr>
          <p:cNvPr id="7" name="ZoneTexte 6">
            <a:extLst>
              <a:ext uri="{FF2B5EF4-FFF2-40B4-BE49-F238E27FC236}">
                <a16:creationId xmlns:a16="http://schemas.microsoft.com/office/drawing/2014/main" id="{80B39143-800A-CFDD-0BAE-4A42C2332C1C}"/>
              </a:ext>
            </a:extLst>
          </p:cNvPr>
          <p:cNvSpPr txBox="1"/>
          <p:nvPr/>
        </p:nvSpPr>
        <p:spPr>
          <a:xfrm>
            <a:off x="2130657" y="3408218"/>
            <a:ext cx="6790058" cy="1118255"/>
          </a:xfrm>
          <a:prstGeom prst="rect">
            <a:avLst/>
          </a:prstGeom>
          <a:noFill/>
        </p:spPr>
        <p:txBody>
          <a:bodyPr wrap="square">
            <a:spAutoFit/>
          </a:bodyPr>
          <a:lstStyle/>
          <a:p>
            <a:pPr lvl="0" algn="ctr">
              <a:lnSpc>
                <a:spcPct val="150000"/>
              </a:lnSpc>
              <a:spcAft>
                <a:spcPts val="8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Dénonciation des mouvements suspects,</a:t>
            </a:r>
          </a:p>
          <a:p>
            <a:pPr algn="ctr"/>
            <a:r>
              <a:rPr lang="fr-FR" sz="2400" b="1" dirty="0">
                <a:effectLst/>
                <a:latin typeface="Times New Roman" panose="02020603050405020304" pitchFamily="18" charset="0"/>
                <a:ea typeface="Calibri" panose="020F0502020204030204" pitchFamily="34" charset="0"/>
              </a:rPr>
              <a:t>Production des déclarations de soupçons </a:t>
            </a:r>
            <a:endParaRPr lang="fr-FR" sz="2400" b="1" dirty="0"/>
          </a:p>
        </p:txBody>
      </p:sp>
      <p:pic>
        <p:nvPicPr>
          <p:cNvPr id="6" name="Picture 4"/>
          <p:cNvPicPr>
            <a:picLocks noChangeAspect="1"/>
          </p:cNvPicPr>
          <p:nvPr/>
        </p:nvPicPr>
        <p:blipFill>
          <a:blip r:embed="rId2" cstate="print"/>
          <a:srcRect/>
          <a:stretch>
            <a:fillRect/>
          </a:stretch>
        </p:blipFill>
        <p:spPr bwMode="auto">
          <a:xfrm>
            <a:off x="-1" y="-1"/>
            <a:ext cx="1776019" cy="1182533"/>
          </a:xfrm>
          <a:prstGeom prst="rect">
            <a:avLst/>
          </a:prstGeom>
          <a:noFill/>
          <a:ln w="9525">
            <a:noFill/>
            <a:miter lim="800000"/>
            <a:headEnd/>
            <a:tailEnd/>
          </a:ln>
        </p:spPr>
      </p:pic>
      <p:pic>
        <p:nvPicPr>
          <p:cNvPr id="8" name="Image 7"/>
          <p:cNvPicPr/>
          <p:nvPr/>
        </p:nvPicPr>
        <p:blipFill>
          <a:blip r:embed="rId3" cstate="print"/>
          <a:srcRect/>
          <a:stretch>
            <a:fillRect/>
          </a:stretch>
        </p:blipFill>
        <p:spPr bwMode="auto">
          <a:xfrm>
            <a:off x="10880289" y="32233"/>
            <a:ext cx="1247950" cy="1118063"/>
          </a:xfrm>
          <a:prstGeom prst="rect">
            <a:avLst/>
          </a:prstGeom>
          <a:noFill/>
        </p:spPr>
      </p:pic>
    </p:spTree>
    <p:extLst>
      <p:ext uri="{BB962C8B-B14F-4D97-AF65-F5344CB8AC3E}">
        <p14:creationId xmlns:p14="http://schemas.microsoft.com/office/powerpoint/2010/main" val="68160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BE115-CA8C-5C4D-F78E-E8A9E434B2DB}"/>
              </a:ext>
            </a:extLst>
          </p:cNvPr>
          <p:cNvSpPr>
            <a:spLocks noGrp="1"/>
          </p:cNvSpPr>
          <p:nvPr>
            <p:ph type="title"/>
          </p:nvPr>
        </p:nvSpPr>
        <p:spPr>
          <a:xfrm>
            <a:off x="1776018" y="135785"/>
            <a:ext cx="9104272" cy="1576137"/>
          </a:xfrm>
        </p:spPr>
        <p:txBody>
          <a:bodyPr>
            <a:noAutofit/>
          </a:bodyPr>
          <a:lstStyle/>
          <a:p>
            <a:pPr algn="ctr"/>
            <a:r>
              <a:rPr lang="fr-FR" sz="1800" b="1" dirty="0">
                <a:latin typeface="Times New Roman" panose="02020603050405020304" pitchFamily="18" charset="0"/>
                <a:ea typeface="Calibri" panose="020F0502020204030204" pitchFamily="34" charset="0"/>
              </a:rPr>
              <a:t>Réforme du Secteur de la Securite : Une opportunité de légitimation des Douanes Camerounaises dans le Champ sécuritaire </a:t>
            </a:r>
          </a:p>
        </p:txBody>
      </p:sp>
      <p:sp>
        <p:nvSpPr>
          <p:cNvPr id="9" name="AutoShape 2" descr="Organisation mondiale des douanes (OMD) - 2021 - Économie-Wiki.com">
            <a:extLst>
              <a:ext uri="{FF2B5EF4-FFF2-40B4-BE49-F238E27FC236}">
                <a16:creationId xmlns:a16="http://schemas.microsoft.com/office/drawing/2014/main" id="{E34AA5F0-82F8-A7DE-ABC0-57880308B066}"/>
              </a:ext>
            </a:extLst>
          </p:cNvPr>
          <p:cNvSpPr>
            <a:spLocks noChangeAspect="1" noChangeArrowheads="1"/>
          </p:cNvSpPr>
          <p:nvPr/>
        </p:nvSpPr>
        <p:spPr bwMode="auto">
          <a:xfrm rot="4784190">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Flèche : double flèche horizontale 2">
            <a:extLst>
              <a:ext uri="{FF2B5EF4-FFF2-40B4-BE49-F238E27FC236}">
                <a16:creationId xmlns:a16="http://schemas.microsoft.com/office/drawing/2014/main" id="{1E728C55-4723-FADA-7485-2CFC038E7D75}"/>
              </a:ext>
            </a:extLst>
          </p:cNvPr>
          <p:cNvSpPr/>
          <p:nvPr/>
        </p:nvSpPr>
        <p:spPr>
          <a:xfrm>
            <a:off x="1524000" y="1765098"/>
            <a:ext cx="8462681" cy="16500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Par l’optimisation de la collecte des recettes, le développement des frontières et un bon accomplissement des missions relevant de la  sécurité humaine</a:t>
            </a:r>
            <a:endParaRPr lang="fr-FR"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80B39143-800A-CFDD-0BAE-4A42C2332C1C}"/>
              </a:ext>
            </a:extLst>
          </p:cNvPr>
          <p:cNvSpPr txBox="1"/>
          <p:nvPr/>
        </p:nvSpPr>
        <p:spPr>
          <a:xfrm>
            <a:off x="134470" y="3429000"/>
            <a:ext cx="11241742" cy="2041585"/>
          </a:xfrm>
          <a:prstGeom prst="rect">
            <a:avLst/>
          </a:prstGeom>
          <a:noFill/>
        </p:spPr>
        <p:txBody>
          <a:bodyPr wrap="square">
            <a:spAutoFit/>
          </a:bodyPr>
          <a:lstStyle/>
          <a:p>
            <a:pPr lvl="0" algn="ctr">
              <a:spcAft>
                <a:spcPts val="800"/>
              </a:spcAft>
            </a:pP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Lutte contre la criminalité pharmaceutique </a:t>
            </a:r>
          </a:p>
          <a:p>
            <a:pPr lvl="0" algn="ctr">
              <a:spcAft>
                <a:spcPts val="800"/>
              </a:spcAft>
            </a:pPr>
            <a:r>
              <a:rPr lang="fr-FR" sz="2000" b="1" dirty="0">
                <a:latin typeface="Times New Roman" panose="02020603050405020304" pitchFamily="18" charset="0"/>
                <a:ea typeface="Calibri" panose="020F0502020204030204" pitchFamily="34" charset="0"/>
                <a:cs typeface="Times New Roman" panose="02020603050405020304" pitchFamily="18" charset="0"/>
              </a:rPr>
              <a:t>Lutte pour la protection de la santé des consommateurs</a:t>
            </a:r>
          </a:p>
          <a:p>
            <a:pPr lvl="0" algn="ctr">
              <a:spcAft>
                <a:spcPts val="800"/>
              </a:spcAft>
            </a:pP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Lutte pour la protection de l’environnement </a:t>
            </a:r>
            <a:endParaRPr lang="fr-FR" sz="2000" b="1" dirty="0">
              <a:latin typeface="Times New Roman" panose="02020603050405020304" pitchFamily="18" charset="0"/>
              <a:ea typeface="Calibri" panose="020F0502020204030204" pitchFamily="34" charset="0"/>
              <a:cs typeface="Times New Roman" panose="02020603050405020304" pitchFamily="18" charset="0"/>
            </a:endParaRPr>
          </a:p>
          <a:p>
            <a:pPr lvl="0" algn="ctr">
              <a:spcAft>
                <a:spcPts val="800"/>
              </a:spcAft>
            </a:pP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Lutte contre les infractions à la CITES</a:t>
            </a:r>
          </a:p>
          <a:p>
            <a:pPr lvl="0" algn="ctr">
              <a:spcAft>
                <a:spcPts val="800"/>
              </a:spcAft>
            </a:pPr>
            <a:r>
              <a:rPr lang="fr-FR" sz="2000" b="1" dirty="0">
                <a:effectLst/>
                <a:latin typeface="Times New Roman" panose="02020603050405020304" pitchFamily="18" charset="0"/>
                <a:ea typeface="Calibri" panose="020F0502020204030204" pitchFamily="34" charset="0"/>
              </a:rPr>
              <a:t>Lutte pour la protection de la santé des entreprises</a:t>
            </a:r>
            <a:endParaRPr lang="fr-FR" sz="2000" b="1" dirty="0"/>
          </a:p>
        </p:txBody>
      </p:sp>
      <p:pic>
        <p:nvPicPr>
          <p:cNvPr id="6" name="Picture 4"/>
          <p:cNvPicPr>
            <a:picLocks noChangeAspect="1"/>
          </p:cNvPicPr>
          <p:nvPr/>
        </p:nvPicPr>
        <p:blipFill>
          <a:blip r:embed="rId2" cstate="print"/>
          <a:srcRect/>
          <a:stretch>
            <a:fillRect/>
          </a:stretch>
        </p:blipFill>
        <p:spPr bwMode="auto">
          <a:xfrm>
            <a:off x="-1" y="-1"/>
            <a:ext cx="1776019" cy="1182533"/>
          </a:xfrm>
          <a:prstGeom prst="rect">
            <a:avLst/>
          </a:prstGeom>
          <a:noFill/>
          <a:ln w="9525">
            <a:noFill/>
            <a:miter lim="800000"/>
            <a:headEnd/>
            <a:tailEnd/>
          </a:ln>
        </p:spPr>
      </p:pic>
      <p:pic>
        <p:nvPicPr>
          <p:cNvPr id="8" name="Image 7"/>
          <p:cNvPicPr/>
          <p:nvPr/>
        </p:nvPicPr>
        <p:blipFill>
          <a:blip r:embed="rId3" cstate="print"/>
          <a:srcRect/>
          <a:stretch>
            <a:fillRect/>
          </a:stretch>
        </p:blipFill>
        <p:spPr bwMode="auto">
          <a:xfrm>
            <a:off x="10880289" y="32233"/>
            <a:ext cx="1247950" cy="1118063"/>
          </a:xfrm>
          <a:prstGeom prst="rect">
            <a:avLst/>
          </a:prstGeom>
          <a:noFill/>
        </p:spPr>
      </p:pic>
    </p:spTree>
    <p:extLst>
      <p:ext uri="{BB962C8B-B14F-4D97-AF65-F5344CB8AC3E}">
        <p14:creationId xmlns:p14="http://schemas.microsoft.com/office/powerpoint/2010/main" val="8306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BE115-CA8C-5C4D-F78E-E8A9E434B2DB}"/>
              </a:ext>
            </a:extLst>
          </p:cNvPr>
          <p:cNvSpPr>
            <a:spLocks noGrp="1"/>
          </p:cNvSpPr>
          <p:nvPr>
            <p:ph type="title"/>
          </p:nvPr>
        </p:nvSpPr>
        <p:spPr>
          <a:xfrm>
            <a:off x="1776019" y="135785"/>
            <a:ext cx="9104270" cy="1576137"/>
          </a:xfrm>
        </p:spPr>
        <p:txBody>
          <a:bodyPr>
            <a:noAutofit/>
          </a:bodyPr>
          <a:lstStyle/>
          <a:p>
            <a:pPr algn="ctr"/>
            <a:r>
              <a:rPr lang="fr-FR" sz="2800" b="1" dirty="0">
                <a:latin typeface="Times New Roman" panose="02020603050405020304" pitchFamily="18" charset="0"/>
                <a:ea typeface="Calibri" panose="020F0502020204030204" pitchFamily="34" charset="0"/>
              </a:rPr>
              <a:t>RSS : Une opportunité de légitimation de la Douane Camerounaise dans le Champ sécuritaire </a:t>
            </a:r>
          </a:p>
        </p:txBody>
      </p:sp>
      <p:sp>
        <p:nvSpPr>
          <p:cNvPr id="9" name="AutoShape 2" descr="Organisation mondiale des douanes (OMD) - 2021 - Économie-Wiki.com">
            <a:extLst>
              <a:ext uri="{FF2B5EF4-FFF2-40B4-BE49-F238E27FC236}">
                <a16:creationId xmlns:a16="http://schemas.microsoft.com/office/drawing/2014/main" id="{E34AA5F0-82F8-A7DE-ABC0-57880308B066}"/>
              </a:ext>
            </a:extLst>
          </p:cNvPr>
          <p:cNvSpPr>
            <a:spLocks noChangeAspect="1" noChangeArrowheads="1"/>
          </p:cNvSpPr>
          <p:nvPr/>
        </p:nvSpPr>
        <p:spPr bwMode="auto">
          <a:xfrm rot="4784190">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Flèche : double flèche horizontale 2">
            <a:extLst>
              <a:ext uri="{FF2B5EF4-FFF2-40B4-BE49-F238E27FC236}">
                <a16:creationId xmlns:a16="http://schemas.microsoft.com/office/drawing/2014/main" id="{1E728C55-4723-FADA-7485-2CFC038E7D75}"/>
              </a:ext>
            </a:extLst>
          </p:cNvPr>
          <p:cNvSpPr/>
          <p:nvPr/>
        </p:nvSpPr>
        <p:spPr>
          <a:xfrm>
            <a:off x="2660698" y="1778955"/>
            <a:ext cx="5729976" cy="16500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fr-FR" sz="1600" b="1" dirty="0">
                <a:effectLst/>
                <a:latin typeface="Times New Roman" panose="02020603050405020304" pitchFamily="18" charset="0"/>
                <a:ea typeface="Calibri" panose="020F0502020204030204" pitchFamily="34" charset="0"/>
              </a:rPr>
              <a:t>Par l’intensification des initiatives de collaboration et de coopération</a:t>
            </a:r>
            <a:endParaRPr lang="fr-FR"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80B39143-800A-CFDD-0BAE-4A42C2332C1C}"/>
              </a:ext>
            </a:extLst>
          </p:cNvPr>
          <p:cNvSpPr txBox="1"/>
          <p:nvPr/>
        </p:nvSpPr>
        <p:spPr>
          <a:xfrm>
            <a:off x="1776018" y="3496033"/>
            <a:ext cx="7575800" cy="1415772"/>
          </a:xfrm>
          <a:prstGeom prst="rect">
            <a:avLst/>
          </a:prstGeom>
          <a:noFill/>
        </p:spPr>
        <p:txBody>
          <a:bodyPr wrap="square">
            <a:spAutoFit/>
          </a:bodyPr>
          <a:lstStyle/>
          <a:p>
            <a:pPr lvl="0" algn="ctr">
              <a:lnSpc>
                <a:spcPct val="150000"/>
              </a:lnSpc>
              <a:spcAft>
                <a:spcPts val="600"/>
              </a:spcAft>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Collaboration informelle par l’exercice de la police de proximité </a:t>
            </a:r>
          </a:p>
          <a:p>
            <a:pPr lvl="0" algn="ctr">
              <a:lnSpc>
                <a:spcPct val="150000"/>
              </a:lnSpc>
              <a:spcAft>
                <a:spcPts val="600"/>
              </a:spcAft>
            </a:pPr>
            <a:r>
              <a:rPr lang="fr-FR" sz="1800" b="1" dirty="0">
                <a:effectLst/>
                <a:latin typeface="Times New Roman" panose="02020603050405020304" pitchFamily="18" charset="0"/>
                <a:ea typeface="Calibri" panose="020F0502020204030204" pitchFamily="34" charset="0"/>
              </a:rPr>
              <a:t>Collaboration formelle par la formalisation des plateformes d’échange avec les différents intervenants de la chaine de contrôle</a:t>
            </a:r>
            <a:endParaRPr lang="fr-FR" sz="2400" b="1"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6" name="Picture 4"/>
          <p:cNvPicPr>
            <a:picLocks noChangeAspect="1"/>
          </p:cNvPicPr>
          <p:nvPr/>
        </p:nvPicPr>
        <p:blipFill>
          <a:blip r:embed="rId2" cstate="print"/>
          <a:srcRect/>
          <a:stretch>
            <a:fillRect/>
          </a:stretch>
        </p:blipFill>
        <p:spPr bwMode="auto">
          <a:xfrm>
            <a:off x="-1" y="-1"/>
            <a:ext cx="1776019" cy="1182533"/>
          </a:xfrm>
          <a:prstGeom prst="rect">
            <a:avLst/>
          </a:prstGeom>
          <a:noFill/>
          <a:ln w="9525">
            <a:noFill/>
            <a:miter lim="800000"/>
            <a:headEnd/>
            <a:tailEnd/>
          </a:ln>
        </p:spPr>
      </p:pic>
      <p:pic>
        <p:nvPicPr>
          <p:cNvPr id="8" name="Image 7"/>
          <p:cNvPicPr/>
          <p:nvPr/>
        </p:nvPicPr>
        <p:blipFill>
          <a:blip r:embed="rId3" cstate="print"/>
          <a:srcRect/>
          <a:stretch>
            <a:fillRect/>
          </a:stretch>
        </p:blipFill>
        <p:spPr bwMode="auto">
          <a:xfrm>
            <a:off x="10880289" y="32233"/>
            <a:ext cx="1247950" cy="1118063"/>
          </a:xfrm>
          <a:prstGeom prst="rect">
            <a:avLst/>
          </a:prstGeom>
          <a:noFill/>
        </p:spPr>
      </p:pic>
    </p:spTree>
    <p:extLst>
      <p:ext uri="{BB962C8B-B14F-4D97-AF65-F5344CB8AC3E}">
        <p14:creationId xmlns:p14="http://schemas.microsoft.com/office/powerpoint/2010/main" val="222091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BE115-CA8C-5C4D-F78E-E8A9E434B2DB}"/>
              </a:ext>
            </a:extLst>
          </p:cNvPr>
          <p:cNvSpPr>
            <a:spLocks noGrp="1"/>
          </p:cNvSpPr>
          <p:nvPr>
            <p:ph type="title"/>
          </p:nvPr>
        </p:nvSpPr>
        <p:spPr>
          <a:xfrm>
            <a:off x="1776018" y="135785"/>
            <a:ext cx="9306665" cy="1576137"/>
          </a:xfrm>
        </p:spPr>
        <p:txBody>
          <a:bodyPr>
            <a:noAutofit/>
          </a:bodyPr>
          <a:lstStyle/>
          <a:p>
            <a:pPr algn="ctr"/>
            <a:r>
              <a:rPr lang="fr-FR" sz="2400" b="1" dirty="0">
                <a:effectLst/>
                <a:latin typeface="Times New Roman" panose="02020603050405020304" pitchFamily="18" charset="0"/>
                <a:ea typeface="Calibri" panose="020F0502020204030204" pitchFamily="34" charset="0"/>
              </a:rPr>
              <a:t>Les déterminants de la légitimité du positionnement de la douane dans le champ sécuritaire</a:t>
            </a:r>
            <a:endParaRPr lang="fr-FR" sz="2400" b="1" dirty="0"/>
          </a:p>
        </p:txBody>
      </p:sp>
      <p:sp>
        <p:nvSpPr>
          <p:cNvPr id="5" name="ZoneTexte 4">
            <a:extLst>
              <a:ext uri="{FF2B5EF4-FFF2-40B4-BE49-F238E27FC236}">
                <a16:creationId xmlns:a16="http://schemas.microsoft.com/office/drawing/2014/main" id="{4704357A-3F90-A26D-A71D-2F13C72AFBF4}"/>
              </a:ext>
            </a:extLst>
          </p:cNvPr>
          <p:cNvSpPr txBox="1"/>
          <p:nvPr/>
        </p:nvSpPr>
        <p:spPr>
          <a:xfrm>
            <a:off x="129746" y="1711922"/>
            <a:ext cx="6141308" cy="66595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lnSpc>
                <a:spcPct val="150000"/>
              </a:lnSpc>
              <a:spcAft>
                <a:spcPts val="800"/>
              </a:spcAft>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La démarche stratégique de l’OMD</a:t>
            </a:r>
            <a:endParaRPr lang="fr-FR" sz="2800" dirty="0">
              <a:effectLst/>
              <a:latin typeface="Comic Sans MS" panose="030F0702030302020204" pitchFamily="66" charset="0"/>
              <a:ea typeface="Calibri" panose="020F0502020204030204" pitchFamily="34" charset="0"/>
              <a:cs typeface="Times New Roman" panose="02020603050405020304" pitchFamily="18" charset="0"/>
            </a:endParaRPr>
          </a:p>
        </p:txBody>
      </p:sp>
      <p:graphicFrame>
        <p:nvGraphicFramePr>
          <p:cNvPr id="8" name="Diagramme 7">
            <a:extLst>
              <a:ext uri="{FF2B5EF4-FFF2-40B4-BE49-F238E27FC236}">
                <a16:creationId xmlns:a16="http://schemas.microsoft.com/office/drawing/2014/main" id="{E6CE104E-878C-E0AA-3D90-36627AFCEB3A}"/>
              </a:ext>
            </a:extLst>
          </p:cNvPr>
          <p:cNvGraphicFramePr/>
          <p:nvPr>
            <p:extLst>
              <p:ext uri="{D42A27DB-BD31-4B8C-83A1-F6EECF244321}">
                <p14:modId xmlns:p14="http://schemas.microsoft.com/office/powerpoint/2010/main" val="2448600676"/>
              </p:ext>
            </p:extLst>
          </p:nvPr>
        </p:nvGraphicFramePr>
        <p:xfrm>
          <a:off x="2031999" y="2377874"/>
          <a:ext cx="9456440" cy="3857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utoShape 2" descr="Organisation mondiale des douanes (OMD) - 2021 - Économie-Wiki.com">
            <a:extLst>
              <a:ext uri="{FF2B5EF4-FFF2-40B4-BE49-F238E27FC236}">
                <a16:creationId xmlns:a16="http://schemas.microsoft.com/office/drawing/2014/main" id="{E34AA5F0-82F8-A7DE-ABC0-57880308B066}"/>
              </a:ext>
            </a:extLst>
          </p:cNvPr>
          <p:cNvSpPr>
            <a:spLocks noChangeAspect="1" noChangeArrowheads="1"/>
          </p:cNvSpPr>
          <p:nvPr/>
        </p:nvSpPr>
        <p:spPr bwMode="auto">
          <a:xfrm rot="4784190">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Picture 4"/>
          <p:cNvPicPr>
            <a:picLocks noChangeAspect="1"/>
          </p:cNvPicPr>
          <p:nvPr/>
        </p:nvPicPr>
        <p:blipFill>
          <a:blip r:embed="rId7" cstate="print"/>
          <a:srcRect/>
          <a:stretch>
            <a:fillRect/>
          </a:stretch>
        </p:blipFill>
        <p:spPr bwMode="auto">
          <a:xfrm>
            <a:off x="-1" y="-1"/>
            <a:ext cx="1776019" cy="1182533"/>
          </a:xfrm>
          <a:prstGeom prst="rect">
            <a:avLst/>
          </a:prstGeom>
          <a:noFill/>
          <a:ln w="9525">
            <a:noFill/>
            <a:miter lim="800000"/>
            <a:headEnd/>
            <a:tailEnd/>
          </a:ln>
        </p:spPr>
      </p:pic>
      <p:pic>
        <p:nvPicPr>
          <p:cNvPr id="7" name="Image 6"/>
          <p:cNvPicPr/>
          <p:nvPr/>
        </p:nvPicPr>
        <p:blipFill>
          <a:blip r:embed="rId8" cstate="print"/>
          <a:srcRect/>
          <a:stretch>
            <a:fillRect/>
          </a:stretch>
        </p:blipFill>
        <p:spPr bwMode="auto">
          <a:xfrm>
            <a:off x="10880289" y="32233"/>
            <a:ext cx="1247950" cy="1118063"/>
          </a:xfrm>
          <a:prstGeom prst="rect">
            <a:avLst/>
          </a:prstGeom>
          <a:noFill/>
        </p:spPr>
      </p:pic>
    </p:spTree>
    <p:extLst>
      <p:ext uri="{BB962C8B-B14F-4D97-AF65-F5344CB8AC3E}">
        <p14:creationId xmlns:p14="http://schemas.microsoft.com/office/powerpoint/2010/main" val="302560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Organisation mondiale des douanes (OMD) - 2021 - Économie-Wiki.com">
            <a:extLst>
              <a:ext uri="{FF2B5EF4-FFF2-40B4-BE49-F238E27FC236}">
                <a16:creationId xmlns:a16="http://schemas.microsoft.com/office/drawing/2014/main" id="{E34AA5F0-82F8-A7DE-ABC0-57880308B066}"/>
              </a:ext>
            </a:extLst>
          </p:cNvPr>
          <p:cNvSpPr>
            <a:spLocks noChangeAspect="1" noChangeArrowheads="1"/>
          </p:cNvSpPr>
          <p:nvPr/>
        </p:nvSpPr>
        <p:spPr bwMode="auto">
          <a:xfrm rot="4784190">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660322190"/>
              </p:ext>
            </p:extLst>
          </p:nvPr>
        </p:nvGraphicFramePr>
        <p:xfrm>
          <a:off x="4746566" y="1182532"/>
          <a:ext cx="6929906" cy="4403157"/>
        </p:xfrm>
        <a:graphic>
          <a:graphicData uri="http://schemas.openxmlformats.org/drawingml/2006/table">
            <a:tbl>
              <a:tblPr>
                <a:tableStyleId>{5C22544A-7EE6-4342-B048-85BDC9FD1C3A}</a:tableStyleId>
              </a:tblPr>
              <a:tblGrid>
                <a:gridCol w="3858882">
                  <a:extLst>
                    <a:ext uri="{9D8B030D-6E8A-4147-A177-3AD203B41FA5}">
                      <a16:colId xmlns:a16="http://schemas.microsoft.com/office/drawing/2014/main" val="3720029115"/>
                    </a:ext>
                  </a:extLst>
                </a:gridCol>
                <a:gridCol w="980798">
                  <a:extLst>
                    <a:ext uri="{9D8B030D-6E8A-4147-A177-3AD203B41FA5}">
                      <a16:colId xmlns:a16="http://schemas.microsoft.com/office/drawing/2014/main" val="1955305179"/>
                    </a:ext>
                  </a:extLst>
                </a:gridCol>
                <a:gridCol w="980798">
                  <a:extLst>
                    <a:ext uri="{9D8B030D-6E8A-4147-A177-3AD203B41FA5}">
                      <a16:colId xmlns:a16="http://schemas.microsoft.com/office/drawing/2014/main" val="1995429662"/>
                    </a:ext>
                  </a:extLst>
                </a:gridCol>
                <a:gridCol w="1109428">
                  <a:extLst>
                    <a:ext uri="{9D8B030D-6E8A-4147-A177-3AD203B41FA5}">
                      <a16:colId xmlns:a16="http://schemas.microsoft.com/office/drawing/2014/main" val="530292582"/>
                    </a:ext>
                  </a:extLst>
                </a:gridCol>
              </a:tblGrid>
              <a:tr h="234862">
                <a:tc gridSpan="4">
                  <a:txBody>
                    <a:bodyPr/>
                    <a:lstStyle/>
                    <a:p>
                      <a:pPr algn="ctr" fontAlgn="ctr"/>
                      <a:r>
                        <a:rPr lang="fr-FR" sz="1100" b="1" u="none" strike="noStrike" dirty="0">
                          <a:effectLst/>
                          <a:latin typeface="Trebuchet MS" panose="020B0603020202020204" pitchFamily="34" charset="0"/>
                        </a:rPr>
                        <a:t>Armes, munitions et explosifs</a:t>
                      </a:r>
                      <a:endParaRPr lang="fr-FR" sz="1100" b="1" i="0" u="none" strike="noStrike" dirty="0">
                        <a:solidFill>
                          <a:srgbClr val="000000"/>
                        </a:solidFill>
                        <a:effectLst/>
                        <a:latin typeface="Trebuchet MS" panose="020B0603020202020204" pitchFamily="34" charset="0"/>
                      </a:endParaRPr>
                    </a:p>
                  </a:txBody>
                  <a:tcPr marL="5710" marR="5710" marT="571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59007241"/>
                  </a:ext>
                </a:extLst>
              </a:tr>
              <a:tr h="250128">
                <a:tc>
                  <a:txBody>
                    <a:bodyPr/>
                    <a:lstStyle/>
                    <a:p>
                      <a:pPr algn="ctr" fontAlgn="ctr"/>
                      <a:r>
                        <a:rPr lang="fr-FR" sz="1100" b="1" u="none" strike="noStrike" dirty="0">
                          <a:effectLst/>
                          <a:latin typeface="Trebuchet MS" panose="020B0603020202020204" pitchFamily="34" charset="0"/>
                        </a:rPr>
                        <a:t>Nature marchandise</a:t>
                      </a:r>
                      <a:endParaRPr lang="fr-FR" sz="1100" b="1"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ctr" fontAlgn="ctr"/>
                      <a:r>
                        <a:rPr lang="fr-FR" sz="1100" b="1" u="none" strike="noStrike" dirty="0">
                          <a:effectLst/>
                          <a:latin typeface="Trebuchet MS" panose="020B0603020202020204" pitchFamily="34" charset="0"/>
                        </a:rPr>
                        <a:t>kg</a:t>
                      </a:r>
                      <a:endParaRPr lang="fr-FR" sz="1100" b="1"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ctr" fontAlgn="ctr"/>
                      <a:r>
                        <a:rPr lang="fr-FR" sz="1100" b="1" u="none" strike="noStrike" dirty="0">
                          <a:effectLst/>
                          <a:latin typeface="Trebuchet MS" panose="020B0603020202020204" pitchFamily="34" charset="0"/>
                        </a:rPr>
                        <a:t>Litres</a:t>
                      </a:r>
                      <a:endParaRPr lang="fr-FR" sz="1100" b="1"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ctr" fontAlgn="ctr"/>
                      <a:r>
                        <a:rPr lang="fr-FR" sz="1100" b="1" u="none" strike="noStrike" dirty="0">
                          <a:effectLst/>
                          <a:latin typeface="Trebuchet MS" panose="020B0603020202020204" pitchFamily="34" charset="0"/>
                        </a:rPr>
                        <a:t>Pièces</a:t>
                      </a:r>
                      <a:endParaRPr lang="fr-FR" sz="1100" b="1" i="0" u="none" strike="noStrike" dirty="0">
                        <a:solidFill>
                          <a:srgbClr val="000000"/>
                        </a:solidFill>
                        <a:effectLst/>
                        <a:latin typeface="Trebuchet MS" panose="020B0603020202020204" pitchFamily="34" charset="0"/>
                      </a:endParaRPr>
                    </a:p>
                  </a:txBody>
                  <a:tcPr marL="5710" marR="5710" marT="5710" marB="0" anchor="ctr"/>
                </a:tc>
                <a:extLst>
                  <a:ext uri="{0D108BD9-81ED-4DB2-BD59-A6C34878D82A}">
                    <a16:rowId xmlns:a16="http://schemas.microsoft.com/office/drawing/2014/main" val="2021240"/>
                  </a:ext>
                </a:extLst>
              </a:tr>
              <a:tr h="250128">
                <a:tc>
                  <a:txBody>
                    <a:bodyPr/>
                    <a:lstStyle/>
                    <a:p>
                      <a:pPr algn="l" fontAlgn="ctr"/>
                      <a:r>
                        <a:rPr lang="fr-FR" sz="1100" u="none" strike="noStrike" dirty="0">
                          <a:effectLst/>
                          <a:latin typeface="Trebuchet MS" panose="020B0603020202020204" pitchFamily="34" charset="0"/>
                        </a:rPr>
                        <a:t>Autres armes – Armes blanches</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dirty="0">
                          <a:effectLst/>
                          <a:latin typeface="Trebuchet MS" panose="020B0603020202020204" pitchFamily="34" charset="0"/>
                        </a:rPr>
                        <a:t>             16 980 </a:t>
                      </a:r>
                      <a:endParaRPr lang="fr-FR" sz="1100" b="0" i="0" u="none" strike="noStrike" dirty="0">
                        <a:solidFill>
                          <a:srgbClr val="000000"/>
                        </a:solidFill>
                        <a:effectLst/>
                        <a:latin typeface="Trebuchet MS" panose="020B0603020202020204" pitchFamily="34" charset="0"/>
                      </a:endParaRPr>
                    </a:p>
                  </a:txBody>
                  <a:tcPr marL="5710" marR="5710" marT="5710" marB="0" anchor="ctr"/>
                </a:tc>
                <a:extLst>
                  <a:ext uri="{0D108BD9-81ED-4DB2-BD59-A6C34878D82A}">
                    <a16:rowId xmlns:a16="http://schemas.microsoft.com/office/drawing/2014/main" val="1348585405"/>
                  </a:ext>
                </a:extLst>
              </a:tr>
              <a:tr h="231888">
                <a:tc>
                  <a:txBody>
                    <a:bodyPr/>
                    <a:lstStyle/>
                    <a:p>
                      <a:pPr algn="l" fontAlgn="ctr"/>
                      <a:r>
                        <a:rPr lang="fr-FR" sz="1100" u="none" strike="noStrike" dirty="0">
                          <a:effectLst/>
                          <a:latin typeface="Trebuchet MS" panose="020B0603020202020204" pitchFamily="34" charset="0"/>
                        </a:rPr>
                        <a:t>Munitions - Armes à feu</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dirty="0">
                          <a:effectLst/>
                          <a:latin typeface="Trebuchet MS" panose="020B0603020202020204" pitchFamily="34" charset="0"/>
                        </a:rPr>
                        <a:t>               9 425 </a:t>
                      </a:r>
                      <a:endParaRPr lang="fr-FR" sz="1100" b="0" i="0" u="none" strike="noStrike" dirty="0">
                        <a:solidFill>
                          <a:srgbClr val="000000"/>
                        </a:solidFill>
                        <a:effectLst/>
                        <a:latin typeface="Trebuchet MS" panose="020B0603020202020204" pitchFamily="34" charset="0"/>
                      </a:endParaRPr>
                    </a:p>
                  </a:txBody>
                  <a:tcPr marL="5710" marR="5710" marT="5710" marB="0" anchor="ctr"/>
                </a:tc>
                <a:extLst>
                  <a:ext uri="{0D108BD9-81ED-4DB2-BD59-A6C34878D82A}">
                    <a16:rowId xmlns:a16="http://schemas.microsoft.com/office/drawing/2014/main" val="1304312596"/>
                  </a:ext>
                </a:extLst>
              </a:tr>
              <a:tr h="250128">
                <a:tc>
                  <a:txBody>
                    <a:bodyPr/>
                    <a:lstStyle/>
                    <a:p>
                      <a:pPr algn="l" fontAlgn="ctr"/>
                      <a:r>
                        <a:rPr lang="fr-FR" sz="1100" u="none" strike="noStrike" dirty="0">
                          <a:effectLst/>
                          <a:latin typeface="Trebuchet MS" panose="020B0603020202020204" pitchFamily="34" charset="0"/>
                        </a:rPr>
                        <a:t>Parties d’engin explosif – charges artisanales</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dirty="0">
                          <a:effectLst/>
                          <a:latin typeface="Trebuchet MS" panose="020B0603020202020204" pitchFamily="34" charset="0"/>
                        </a:rPr>
                        <a:t>                 </a:t>
                      </a:r>
                      <a:r>
                        <a:rPr lang="fr-FR" sz="1100" u="none" strike="noStrike" kern="1200" dirty="0">
                          <a:solidFill>
                            <a:schemeClr val="dk1"/>
                          </a:solidFill>
                          <a:effectLst/>
                          <a:latin typeface="Trebuchet MS" panose="020B0603020202020204" pitchFamily="34" charset="0"/>
                          <a:ea typeface="+mn-ea"/>
                          <a:cs typeface="+mn-cs"/>
                        </a:rPr>
                        <a:t>357</a:t>
                      </a:r>
                    </a:p>
                  </a:txBody>
                  <a:tcPr marL="5710" marR="5710" marT="5710" marB="0" anchor="ctr"/>
                </a:tc>
                <a:extLst>
                  <a:ext uri="{0D108BD9-81ED-4DB2-BD59-A6C34878D82A}">
                    <a16:rowId xmlns:a16="http://schemas.microsoft.com/office/drawing/2014/main" val="3680832256"/>
                  </a:ext>
                </a:extLst>
              </a:tr>
              <a:tr h="250128">
                <a:tc>
                  <a:txBody>
                    <a:bodyPr/>
                    <a:lstStyle/>
                    <a:p>
                      <a:pPr algn="l" fontAlgn="ctr"/>
                      <a:r>
                        <a:rPr lang="fr-FR" sz="1100" u="none" strike="noStrike" dirty="0">
                          <a:effectLst/>
                          <a:latin typeface="Trebuchet MS" panose="020B0603020202020204" pitchFamily="34" charset="0"/>
                        </a:rPr>
                        <a:t>Précurseurs d’explosif – Chlorate de potassium</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dirty="0">
                          <a:effectLst/>
                          <a:latin typeface="Trebuchet MS" panose="020B0603020202020204" pitchFamily="34" charset="0"/>
                        </a:rPr>
                        <a:t>            2 175 </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5710" marR="5710" marT="5710" marB="0" anchor="ctr"/>
                </a:tc>
                <a:extLst>
                  <a:ext uri="{0D108BD9-81ED-4DB2-BD59-A6C34878D82A}">
                    <a16:rowId xmlns:a16="http://schemas.microsoft.com/office/drawing/2014/main" val="9250203"/>
                  </a:ext>
                </a:extLst>
              </a:tr>
              <a:tr h="184485">
                <a:tc>
                  <a:txBody>
                    <a:bodyPr/>
                    <a:lstStyle/>
                    <a:p>
                      <a:pPr algn="l" fontAlgn="ctr"/>
                      <a:r>
                        <a:rPr lang="fr-FR" sz="1100" u="none" strike="noStrike">
                          <a:effectLst/>
                          <a:latin typeface="Trebuchet MS" panose="020B0603020202020204" pitchFamily="34" charset="0"/>
                        </a:rPr>
                        <a:t>Précurseurs d’explosif – Pâte/poudre/paillettes d’aluminium</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dirty="0">
                          <a:effectLst/>
                          <a:latin typeface="Trebuchet MS" panose="020B0603020202020204" pitchFamily="34" charset="0"/>
                        </a:rPr>
                        <a:t>               437 </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5710" marR="5710" marT="5710" marB="0" anchor="ctr"/>
                </a:tc>
                <a:extLst>
                  <a:ext uri="{0D108BD9-81ED-4DB2-BD59-A6C34878D82A}">
                    <a16:rowId xmlns:a16="http://schemas.microsoft.com/office/drawing/2014/main" val="2242564400"/>
                  </a:ext>
                </a:extLst>
              </a:tr>
              <a:tr h="250128">
                <a:tc>
                  <a:txBody>
                    <a:bodyPr/>
                    <a:lstStyle/>
                    <a:p>
                      <a:pPr algn="l" fontAlgn="ctr"/>
                      <a:r>
                        <a:rPr lang="fr-FR" sz="1100" u="none" strike="noStrike" dirty="0">
                          <a:effectLst/>
                          <a:latin typeface="Trebuchet MS" panose="020B0603020202020204" pitchFamily="34" charset="0"/>
                        </a:rPr>
                        <a:t>Précurseurs d’explosif – Peroxyde d’hydrogène</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a:effectLst/>
                          <a:latin typeface="Trebuchet MS" panose="020B0603020202020204" pitchFamily="34" charset="0"/>
                        </a:rPr>
                        <a:t>                 75 </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5710" marR="5710" marT="5710" marB="0" anchor="ctr"/>
                </a:tc>
                <a:extLst>
                  <a:ext uri="{0D108BD9-81ED-4DB2-BD59-A6C34878D82A}">
                    <a16:rowId xmlns:a16="http://schemas.microsoft.com/office/drawing/2014/main" val="2368891922"/>
                  </a:ext>
                </a:extLst>
              </a:tr>
              <a:tr h="250128">
                <a:tc>
                  <a:txBody>
                    <a:bodyPr/>
                    <a:lstStyle/>
                    <a:p>
                      <a:pPr algn="l" fontAlgn="ctr"/>
                      <a:r>
                        <a:rPr lang="fr-FR" sz="1100" u="none" strike="noStrike" dirty="0">
                          <a:effectLst/>
                          <a:latin typeface="Trebuchet MS" panose="020B0603020202020204" pitchFamily="34" charset="0"/>
                        </a:rPr>
                        <a:t>Précurseurs d’explosif – Urée</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dirty="0">
                          <a:effectLst/>
                          <a:latin typeface="Trebuchet MS" panose="020B0603020202020204" pitchFamily="34" charset="0"/>
                        </a:rPr>
                        <a:t>            2 250 </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5710" marR="5710" marT="5710" marB="0" anchor="ctr"/>
                </a:tc>
                <a:extLst>
                  <a:ext uri="{0D108BD9-81ED-4DB2-BD59-A6C34878D82A}">
                    <a16:rowId xmlns:a16="http://schemas.microsoft.com/office/drawing/2014/main" val="1133080005"/>
                  </a:ext>
                </a:extLst>
              </a:tr>
              <a:tr h="250128">
                <a:tc gridSpan="4">
                  <a:txBody>
                    <a:bodyPr/>
                    <a:lstStyle/>
                    <a:p>
                      <a:pPr algn="ctr" fontAlgn="ctr"/>
                      <a:r>
                        <a:rPr lang="fr-FR" sz="1100" b="1" u="none" strike="noStrike" dirty="0">
                          <a:effectLst/>
                          <a:latin typeface="Trebuchet MS" panose="020B0603020202020204" pitchFamily="34" charset="0"/>
                        </a:rPr>
                        <a:t>Espèces protégées par la convention CITES</a:t>
                      </a:r>
                      <a:endParaRPr lang="fr-FR" sz="1100" b="1" i="0" u="none" strike="noStrike" dirty="0">
                        <a:solidFill>
                          <a:srgbClr val="000000"/>
                        </a:solidFill>
                        <a:effectLst/>
                        <a:latin typeface="Trebuchet MS" panose="020B0603020202020204" pitchFamily="34" charset="0"/>
                      </a:endParaRPr>
                    </a:p>
                  </a:txBody>
                  <a:tcPr marL="5710" marR="5710" marT="571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50013465"/>
                  </a:ext>
                </a:extLst>
              </a:tr>
              <a:tr h="250128">
                <a:tc>
                  <a:txBody>
                    <a:bodyPr/>
                    <a:lstStyle/>
                    <a:p>
                      <a:pPr algn="ctr" fontAlgn="ctr"/>
                      <a:r>
                        <a:rPr lang="fr-FR" sz="1100" b="1" u="none" strike="noStrike">
                          <a:effectLst/>
                          <a:latin typeface="Trebuchet MS" panose="020B0603020202020204" pitchFamily="34" charset="0"/>
                        </a:rPr>
                        <a:t>Nature marchandise</a:t>
                      </a:r>
                      <a:endParaRPr lang="fr-FR" sz="1100" b="1" i="0" u="none" strike="noStrike">
                        <a:solidFill>
                          <a:srgbClr val="000000"/>
                        </a:solidFill>
                        <a:effectLst/>
                        <a:latin typeface="Trebuchet MS" panose="020B0603020202020204" pitchFamily="34" charset="0"/>
                      </a:endParaRPr>
                    </a:p>
                  </a:txBody>
                  <a:tcPr marL="5710" marR="5710" marT="5710" marB="0" anchor="ctr"/>
                </a:tc>
                <a:tc>
                  <a:txBody>
                    <a:bodyPr/>
                    <a:lstStyle/>
                    <a:p>
                      <a:pPr algn="ctr" fontAlgn="ctr"/>
                      <a:r>
                        <a:rPr lang="fr-FR" sz="1100" b="1" u="none" strike="noStrike">
                          <a:effectLst/>
                          <a:latin typeface="Trebuchet MS" panose="020B0603020202020204" pitchFamily="34" charset="0"/>
                        </a:rPr>
                        <a:t>kg</a:t>
                      </a:r>
                      <a:endParaRPr lang="fr-FR" sz="1100" b="1" i="0" u="none" strike="noStrike">
                        <a:solidFill>
                          <a:srgbClr val="000000"/>
                        </a:solidFill>
                        <a:effectLst/>
                        <a:latin typeface="Trebuchet MS" panose="020B0603020202020204" pitchFamily="34" charset="0"/>
                      </a:endParaRPr>
                    </a:p>
                  </a:txBody>
                  <a:tcPr marL="5710" marR="5710" marT="5710" marB="0" anchor="ctr"/>
                </a:tc>
                <a:tc>
                  <a:txBody>
                    <a:bodyPr/>
                    <a:lstStyle/>
                    <a:p>
                      <a:pPr algn="ctr" fontAlgn="ctr"/>
                      <a:r>
                        <a:rPr lang="fr-FR" sz="1100" b="1" u="none" strike="noStrike" dirty="0">
                          <a:effectLst/>
                          <a:latin typeface="Trebuchet MS" panose="020B0603020202020204" pitchFamily="34" charset="0"/>
                        </a:rPr>
                        <a:t>Litres</a:t>
                      </a:r>
                      <a:endParaRPr lang="fr-FR" sz="1100" b="1"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ctr" fontAlgn="ctr"/>
                      <a:r>
                        <a:rPr lang="fr-FR" sz="1100" b="1" u="none" strike="noStrike" dirty="0">
                          <a:effectLst/>
                          <a:latin typeface="Trebuchet MS" panose="020B0603020202020204" pitchFamily="34" charset="0"/>
                        </a:rPr>
                        <a:t>Pièces</a:t>
                      </a:r>
                      <a:endParaRPr lang="fr-FR" sz="1100" b="1" i="0" u="none" strike="noStrike" dirty="0">
                        <a:solidFill>
                          <a:srgbClr val="000000"/>
                        </a:solidFill>
                        <a:effectLst/>
                        <a:latin typeface="Trebuchet MS" panose="020B0603020202020204" pitchFamily="34" charset="0"/>
                      </a:endParaRPr>
                    </a:p>
                  </a:txBody>
                  <a:tcPr marL="5710" marR="5710" marT="5710" marB="0" anchor="ctr"/>
                </a:tc>
                <a:extLst>
                  <a:ext uri="{0D108BD9-81ED-4DB2-BD59-A6C34878D82A}">
                    <a16:rowId xmlns:a16="http://schemas.microsoft.com/office/drawing/2014/main" val="3436775964"/>
                  </a:ext>
                </a:extLst>
              </a:tr>
              <a:tr h="500258">
                <a:tc>
                  <a:txBody>
                    <a:bodyPr/>
                    <a:lstStyle/>
                    <a:p>
                      <a:pPr algn="l" fontAlgn="ctr"/>
                      <a:r>
                        <a:rPr lang="fr-FR" sz="1100" u="none" strike="noStrike" dirty="0">
                          <a:effectLst/>
                          <a:latin typeface="Trebuchet MS" panose="020B0603020202020204" pitchFamily="34" charset="0"/>
                        </a:rPr>
                        <a:t>Autres produits CITES (dents et griffes de panthère, grenouilles </a:t>
                      </a:r>
                      <a:r>
                        <a:rPr lang="fr-FR" sz="1100" u="none" strike="noStrike" dirty="0" err="1">
                          <a:effectLst/>
                          <a:latin typeface="Trebuchet MS" panose="020B0603020202020204" pitchFamily="34" charset="0"/>
                        </a:rPr>
                        <a:t>goliath</a:t>
                      </a:r>
                      <a:r>
                        <a:rPr lang="fr-FR" sz="1100" u="none" strike="noStrike" dirty="0">
                          <a:effectLst/>
                          <a:latin typeface="Trebuchet MS" panose="020B0603020202020204" pitchFamily="34" charset="0"/>
                        </a:rPr>
                        <a:t>, Paons albinos, etc.)</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dirty="0">
                          <a:effectLst/>
                          <a:latin typeface="Trebuchet MS" panose="020B0603020202020204" pitchFamily="34" charset="0"/>
                        </a:rPr>
                        <a:t>                   4 </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a:effectLst/>
                          <a:latin typeface="Trebuchet MS" panose="020B0603020202020204" pitchFamily="34" charset="0"/>
                        </a:rPr>
                        <a:t>             262,00 </a:t>
                      </a:r>
                      <a:endParaRPr lang="fr-FR" sz="1100" b="0" i="0" u="none" strike="noStrike">
                        <a:solidFill>
                          <a:srgbClr val="000000"/>
                        </a:solidFill>
                        <a:effectLst/>
                        <a:latin typeface="Trebuchet MS" panose="020B0603020202020204" pitchFamily="34" charset="0"/>
                      </a:endParaRPr>
                    </a:p>
                  </a:txBody>
                  <a:tcPr marL="5710" marR="5710" marT="5710" marB="0" anchor="ctr"/>
                </a:tc>
                <a:extLst>
                  <a:ext uri="{0D108BD9-81ED-4DB2-BD59-A6C34878D82A}">
                    <a16:rowId xmlns:a16="http://schemas.microsoft.com/office/drawing/2014/main" val="2173690664"/>
                  </a:ext>
                </a:extLst>
              </a:tr>
              <a:tr h="250128">
                <a:tc>
                  <a:txBody>
                    <a:bodyPr/>
                    <a:lstStyle/>
                    <a:p>
                      <a:pPr algn="l" fontAlgn="ctr"/>
                      <a:r>
                        <a:rPr lang="fr-FR" sz="1100" u="none" strike="noStrike">
                          <a:effectLst/>
                          <a:latin typeface="Trebuchet MS" panose="020B0603020202020204" pitchFamily="34" charset="0"/>
                        </a:rPr>
                        <a:t>Caméléons séchés</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a:effectLst/>
                          <a:latin typeface="Trebuchet MS" panose="020B0603020202020204" pitchFamily="34" charset="0"/>
                        </a:rPr>
                        <a:t>               1 234 </a:t>
                      </a:r>
                      <a:endParaRPr lang="fr-FR" sz="1100" b="0" i="0" u="none" strike="noStrike">
                        <a:solidFill>
                          <a:srgbClr val="000000"/>
                        </a:solidFill>
                        <a:effectLst/>
                        <a:latin typeface="Trebuchet MS" panose="020B0603020202020204" pitchFamily="34" charset="0"/>
                      </a:endParaRPr>
                    </a:p>
                  </a:txBody>
                  <a:tcPr marL="5710" marR="5710" marT="5710" marB="0" anchor="ctr"/>
                </a:tc>
                <a:extLst>
                  <a:ext uri="{0D108BD9-81ED-4DB2-BD59-A6C34878D82A}">
                    <a16:rowId xmlns:a16="http://schemas.microsoft.com/office/drawing/2014/main" val="2810512506"/>
                  </a:ext>
                </a:extLst>
              </a:tr>
              <a:tr h="250128">
                <a:tc>
                  <a:txBody>
                    <a:bodyPr/>
                    <a:lstStyle/>
                    <a:p>
                      <a:pPr algn="l" fontAlgn="ctr"/>
                      <a:r>
                        <a:rPr lang="fr-FR" sz="1100" u="none" strike="noStrike">
                          <a:effectLst/>
                          <a:latin typeface="Trebuchet MS" panose="020B0603020202020204" pitchFamily="34" charset="0"/>
                        </a:rPr>
                        <a:t>Crocodiles</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a:effectLst/>
                          <a:latin typeface="Trebuchet MS" panose="020B0603020202020204" pitchFamily="34" charset="0"/>
                        </a:rPr>
                        <a:t>              6,50 </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dirty="0">
                          <a:effectLst/>
                          <a:latin typeface="Trebuchet MS" panose="020B0603020202020204" pitchFamily="34" charset="0"/>
                        </a:rPr>
                        <a:t>                      4 </a:t>
                      </a:r>
                      <a:endParaRPr lang="fr-FR" sz="1100" b="0" i="0" u="none" strike="noStrike" dirty="0">
                        <a:solidFill>
                          <a:srgbClr val="000000"/>
                        </a:solidFill>
                        <a:effectLst/>
                        <a:latin typeface="Trebuchet MS" panose="020B0603020202020204" pitchFamily="34" charset="0"/>
                      </a:endParaRPr>
                    </a:p>
                  </a:txBody>
                  <a:tcPr marL="5710" marR="5710" marT="5710" marB="0" anchor="ctr"/>
                </a:tc>
                <a:extLst>
                  <a:ext uri="{0D108BD9-81ED-4DB2-BD59-A6C34878D82A}">
                    <a16:rowId xmlns:a16="http://schemas.microsoft.com/office/drawing/2014/main" val="3818015017"/>
                  </a:ext>
                </a:extLst>
              </a:tr>
              <a:tr h="250128">
                <a:tc>
                  <a:txBody>
                    <a:bodyPr/>
                    <a:lstStyle/>
                    <a:p>
                      <a:pPr algn="l" fontAlgn="ctr"/>
                      <a:r>
                        <a:rPr lang="fr-FR" sz="1100" u="none" strike="noStrike">
                          <a:effectLst/>
                          <a:latin typeface="Trebuchet MS" panose="020B0603020202020204" pitchFamily="34" charset="0"/>
                        </a:rPr>
                        <a:t>Défenses d'éléphant</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a:effectLst/>
                          <a:latin typeface="Trebuchet MS" panose="020B0603020202020204" pitchFamily="34" charset="0"/>
                        </a:rPr>
                        <a:t>      1 253,50 </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5710" marR="5710" marT="5710" marB="0" anchor="ctr"/>
                </a:tc>
                <a:extLst>
                  <a:ext uri="{0D108BD9-81ED-4DB2-BD59-A6C34878D82A}">
                    <a16:rowId xmlns:a16="http://schemas.microsoft.com/office/drawing/2014/main" val="4128809070"/>
                  </a:ext>
                </a:extLst>
              </a:tr>
              <a:tr h="250128">
                <a:tc>
                  <a:txBody>
                    <a:bodyPr/>
                    <a:lstStyle/>
                    <a:p>
                      <a:pPr algn="l" fontAlgn="ctr"/>
                      <a:r>
                        <a:rPr lang="fr-FR" sz="1100" u="none" strike="noStrike">
                          <a:effectLst/>
                          <a:latin typeface="Trebuchet MS" panose="020B0603020202020204" pitchFamily="34" charset="0"/>
                        </a:rPr>
                        <a:t>Ecailles de pangolin</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a:effectLst/>
                          <a:latin typeface="Trebuchet MS" panose="020B0603020202020204" pitchFamily="34" charset="0"/>
                        </a:rPr>
                        <a:t>               200 </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5710" marR="5710" marT="5710" marB="0" anchor="ctr"/>
                </a:tc>
                <a:extLst>
                  <a:ext uri="{0D108BD9-81ED-4DB2-BD59-A6C34878D82A}">
                    <a16:rowId xmlns:a16="http://schemas.microsoft.com/office/drawing/2014/main" val="1259021024"/>
                  </a:ext>
                </a:extLst>
              </a:tr>
              <a:tr h="250128">
                <a:tc>
                  <a:txBody>
                    <a:bodyPr/>
                    <a:lstStyle/>
                    <a:p>
                      <a:pPr algn="l" fontAlgn="ctr"/>
                      <a:r>
                        <a:rPr lang="fr-FR" sz="1100" u="none" strike="noStrike">
                          <a:effectLst/>
                          <a:latin typeface="Trebuchet MS" panose="020B0603020202020204" pitchFamily="34" charset="0"/>
                        </a:rPr>
                        <a:t>Perroquets gris à queue rouge</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5710" marR="5710" marT="5710" marB="0" anchor="ctr"/>
                </a:tc>
                <a:tc>
                  <a:txBody>
                    <a:bodyPr/>
                    <a:lstStyle/>
                    <a:p>
                      <a:pPr algn="l" fontAlgn="ctr"/>
                      <a:r>
                        <a:rPr lang="fr-FR" sz="1100" b="0" u="none" strike="noStrike" dirty="0">
                          <a:effectLst/>
                          <a:latin typeface="Trebuchet MS" panose="020B0603020202020204" pitchFamily="34" charset="0"/>
                        </a:rPr>
                        <a:t>                      9 </a:t>
                      </a:r>
                      <a:endParaRPr lang="fr-FR" sz="1100" b="0" i="0" u="none" strike="noStrike" dirty="0">
                        <a:solidFill>
                          <a:srgbClr val="000000"/>
                        </a:solidFill>
                        <a:effectLst/>
                        <a:latin typeface="Trebuchet MS" panose="020B0603020202020204" pitchFamily="34" charset="0"/>
                      </a:endParaRPr>
                    </a:p>
                  </a:txBody>
                  <a:tcPr marL="5710" marR="5710" marT="5710" marB="0" anchor="ctr"/>
                </a:tc>
                <a:extLst>
                  <a:ext uri="{0D108BD9-81ED-4DB2-BD59-A6C34878D82A}">
                    <a16:rowId xmlns:a16="http://schemas.microsoft.com/office/drawing/2014/main" val="1113211751"/>
                  </a:ext>
                </a:extLst>
              </a:tr>
            </a:tbl>
          </a:graphicData>
        </a:graphic>
      </p:graphicFrame>
      <p:sp>
        <p:nvSpPr>
          <p:cNvPr id="13" name="Titre 1">
            <a:extLst>
              <a:ext uri="{FF2B5EF4-FFF2-40B4-BE49-F238E27FC236}">
                <a16:creationId xmlns:a16="http://schemas.microsoft.com/office/drawing/2014/main" id="{01FBE115-CA8C-5C4D-F78E-E8A9E434B2DB}"/>
              </a:ext>
            </a:extLst>
          </p:cNvPr>
          <p:cNvSpPr>
            <a:spLocks noGrp="1"/>
          </p:cNvSpPr>
          <p:nvPr>
            <p:ph type="title"/>
          </p:nvPr>
        </p:nvSpPr>
        <p:spPr>
          <a:xfrm>
            <a:off x="1776018" y="135785"/>
            <a:ext cx="9104272" cy="825749"/>
          </a:xfrm>
        </p:spPr>
        <p:txBody>
          <a:bodyPr>
            <a:noAutofit/>
          </a:bodyPr>
          <a:lstStyle/>
          <a:p>
            <a:pPr algn="ctr"/>
            <a:r>
              <a:rPr lang="fr-FR" sz="2400" b="1" dirty="0">
                <a:effectLst/>
                <a:latin typeface="Times New Roman" panose="02020603050405020304" pitchFamily="18" charset="0"/>
                <a:ea typeface="Calibri" panose="020F0502020204030204" pitchFamily="34" charset="0"/>
              </a:rPr>
              <a:t>QUELQUES SAISIES ENREGISTREES DE 2020 A 2023</a:t>
            </a:r>
            <a:endParaRPr lang="fr-FR" sz="2400" b="1" dirty="0"/>
          </a:p>
        </p:txBody>
      </p:sp>
      <p:pic>
        <p:nvPicPr>
          <p:cNvPr id="14" name="Picture 4"/>
          <p:cNvPicPr>
            <a:picLocks noChangeAspect="1"/>
          </p:cNvPicPr>
          <p:nvPr/>
        </p:nvPicPr>
        <p:blipFill>
          <a:blip r:embed="rId2" cstate="print"/>
          <a:srcRect/>
          <a:stretch>
            <a:fillRect/>
          </a:stretch>
        </p:blipFill>
        <p:spPr bwMode="auto">
          <a:xfrm>
            <a:off x="-1" y="-1"/>
            <a:ext cx="1776019" cy="1182533"/>
          </a:xfrm>
          <a:prstGeom prst="rect">
            <a:avLst/>
          </a:prstGeom>
          <a:noFill/>
          <a:ln w="9525">
            <a:noFill/>
            <a:miter lim="800000"/>
            <a:headEnd/>
            <a:tailEnd/>
          </a:ln>
        </p:spPr>
      </p:pic>
      <p:pic>
        <p:nvPicPr>
          <p:cNvPr id="15" name="Image 14"/>
          <p:cNvPicPr/>
          <p:nvPr/>
        </p:nvPicPr>
        <p:blipFill>
          <a:blip r:embed="rId3" cstate="print"/>
          <a:srcRect/>
          <a:stretch>
            <a:fillRect/>
          </a:stretch>
        </p:blipFill>
        <p:spPr bwMode="auto">
          <a:xfrm>
            <a:off x="10880289" y="32233"/>
            <a:ext cx="1247950" cy="1118063"/>
          </a:xfrm>
          <a:prstGeom prst="rect">
            <a:avLst/>
          </a:prstGeom>
          <a:noFill/>
        </p:spPr>
      </p:pic>
      <p:pic>
        <p:nvPicPr>
          <p:cNvPr id="7" name="Image 44" descr="WhatsApp Image 2020-08-29 at 15.11.3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500" y="1318318"/>
            <a:ext cx="3189105" cy="17924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00750" y="3169685"/>
            <a:ext cx="379060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kumimoji="0" lang="fr-FR" altLang="fr-FR" sz="1100" b="1" i="1"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rPr>
              <a:t>207 charges explosives artisanales saisies le </a:t>
            </a:r>
            <a:r>
              <a:rPr lang="fr-FR" altLang="fr-FR" sz="1100" b="1" i="1" dirty="0">
                <a:latin typeface="Trebuchet MS" panose="020B0603020202020204" pitchFamily="34" charset="0"/>
                <a:ea typeface="Times New Roman" panose="02020603050405020304" pitchFamily="18" charset="0"/>
              </a:rPr>
              <a:t>saisie le 29/08/2020 à PAKETE (</a:t>
            </a:r>
            <a:r>
              <a:rPr lang="fr-FR" altLang="fr-FR" sz="1100" b="1" i="1" dirty="0" err="1">
                <a:latin typeface="Trebuchet MS" panose="020B0603020202020204" pitchFamily="34" charset="0"/>
                <a:ea typeface="Times New Roman" panose="02020603050405020304" pitchFamily="18" charset="0"/>
              </a:rPr>
              <a:t>Extreme</a:t>
            </a:r>
            <a:r>
              <a:rPr lang="fr-FR" altLang="fr-FR" sz="1100" b="1" i="1" dirty="0">
                <a:latin typeface="Trebuchet MS" panose="020B0603020202020204" pitchFamily="34" charset="0"/>
                <a:ea typeface="Times New Roman" panose="02020603050405020304" pitchFamily="18" charset="0"/>
              </a:rPr>
              <a:t>-nord)</a:t>
            </a:r>
          </a:p>
        </p:txBody>
      </p:sp>
      <p:sp>
        <p:nvSpPr>
          <p:cNvPr id="2" name="Rectangle 1"/>
          <p:cNvSpPr/>
          <p:nvPr/>
        </p:nvSpPr>
        <p:spPr>
          <a:xfrm>
            <a:off x="540328" y="5593279"/>
            <a:ext cx="3250277" cy="430887"/>
          </a:xfrm>
          <a:prstGeom prst="rect">
            <a:avLst/>
          </a:prstGeom>
        </p:spPr>
        <p:txBody>
          <a:bodyPr wrap="square">
            <a:spAutoFit/>
          </a:bodyPr>
          <a:lstStyle/>
          <a:p>
            <a:pPr algn="ctr"/>
            <a:r>
              <a:rPr lang="fr-FR" sz="1100" b="1" i="1" dirty="0">
                <a:latin typeface="Trebuchet MS" panose="020B0603020202020204" pitchFamily="34" charset="0"/>
                <a:ea typeface="Times New Roman" panose="02020603050405020304" pitchFamily="18" charset="0"/>
              </a:rPr>
              <a:t>10 000 couteaux et 5 000 machettes saisis à Mora (Extrême-nord) en novembre 2021</a:t>
            </a:r>
            <a:endParaRPr lang="fr-FR" sz="1100" b="1" dirty="0"/>
          </a:p>
        </p:txBody>
      </p:sp>
      <p:pic>
        <p:nvPicPr>
          <p:cNvPr id="12" name="Image 11" descr="C:\Users\Surface Pro\Downloads\WhatsApp Image 2022-01-21 at 12.25.51 (1).jpeg"/>
          <p:cNvPicPr/>
          <p:nvPr/>
        </p:nvPicPr>
        <p:blipFill rotWithShape="1">
          <a:blip r:embed="rId5">
            <a:extLst>
              <a:ext uri="{28A0092B-C50C-407E-A947-70E740481C1C}">
                <a14:useLocalDpi xmlns:a14="http://schemas.microsoft.com/office/drawing/2010/main" val="0"/>
              </a:ext>
            </a:extLst>
          </a:blip>
          <a:srcRect t="2380" b="12843"/>
          <a:stretch/>
        </p:blipFill>
        <p:spPr bwMode="auto">
          <a:xfrm>
            <a:off x="601500" y="3600572"/>
            <a:ext cx="3189105" cy="19851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24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Organisation mondiale des douanes (OMD) - 2021 - Économie-Wiki.com">
            <a:extLst>
              <a:ext uri="{FF2B5EF4-FFF2-40B4-BE49-F238E27FC236}">
                <a16:creationId xmlns:a16="http://schemas.microsoft.com/office/drawing/2014/main" id="{E34AA5F0-82F8-A7DE-ABC0-57880308B066}"/>
              </a:ext>
            </a:extLst>
          </p:cNvPr>
          <p:cNvSpPr>
            <a:spLocks noChangeAspect="1" noChangeArrowheads="1"/>
          </p:cNvSpPr>
          <p:nvPr/>
        </p:nvSpPr>
        <p:spPr bwMode="auto">
          <a:xfrm rot="4784190">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90107694"/>
              </p:ext>
            </p:extLst>
          </p:nvPr>
        </p:nvGraphicFramePr>
        <p:xfrm>
          <a:off x="5095701" y="1182532"/>
          <a:ext cx="6560925" cy="3576619"/>
        </p:xfrm>
        <a:graphic>
          <a:graphicData uri="http://schemas.openxmlformats.org/drawingml/2006/table">
            <a:tbl>
              <a:tblPr>
                <a:tableStyleId>{5C22544A-7EE6-4342-B048-85BDC9FD1C3A}</a:tableStyleId>
              </a:tblPr>
              <a:tblGrid>
                <a:gridCol w="3653416">
                  <a:extLst>
                    <a:ext uri="{9D8B030D-6E8A-4147-A177-3AD203B41FA5}">
                      <a16:colId xmlns:a16="http://schemas.microsoft.com/office/drawing/2014/main" val="2751263517"/>
                    </a:ext>
                  </a:extLst>
                </a:gridCol>
                <a:gridCol w="928576">
                  <a:extLst>
                    <a:ext uri="{9D8B030D-6E8A-4147-A177-3AD203B41FA5}">
                      <a16:colId xmlns:a16="http://schemas.microsoft.com/office/drawing/2014/main" val="1073849203"/>
                    </a:ext>
                  </a:extLst>
                </a:gridCol>
                <a:gridCol w="928576">
                  <a:extLst>
                    <a:ext uri="{9D8B030D-6E8A-4147-A177-3AD203B41FA5}">
                      <a16:colId xmlns:a16="http://schemas.microsoft.com/office/drawing/2014/main" val="2263824084"/>
                    </a:ext>
                  </a:extLst>
                </a:gridCol>
                <a:gridCol w="1050357">
                  <a:extLst>
                    <a:ext uri="{9D8B030D-6E8A-4147-A177-3AD203B41FA5}">
                      <a16:colId xmlns:a16="http://schemas.microsoft.com/office/drawing/2014/main" val="3328318855"/>
                    </a:ext>
                  </a:extLst>
                </a:gridCol>
              </a:tblGrid>
              <a:tr h="166148">
                <a:tc gridSpan="4">
                  <a:txBody>
                    <a:bodyPr/>
                    <a:lstStyle/>
                    <a:p>
                      <a:pPr algn="ctr" fontAlgn="ctr"/>
                      <a:r>
                        <a:rPr lang="fr-FR" sz="1100" b="1" u="none" strike="noStrike" dirty="0">
                          <a:effectLst/>
                          <a:latin typeface="Trebuchet MS" panose="020B0603020202020204" pitchFamily="34" charset="0"/>
                        </a:rPr>
                        <a:t>Drogues et Produits psychotropes</a:t>
                      </a:r>
                      <a:endParaRPr lang="fr-FR" sz="1100" b="1" i="0" u="none" strike="noStrike" dirty="0">
                        <a:solidFill>
                          <a:srgbClr val="000000"/>
                        </a:solidFill>
                        <a:effectLst/>
                        <a:latin typeface="Trebuchet MS" panose="020B0603020202020204" pitchFamily="34" charset="0"/>
                      </a:endParaRPr>
                    </a:p>
                  </a:txBody>
                  <a:tcPr marL="3568" marR="3568" marT="3568"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2051543"/>
                  </a:ext>
                </a:extLst>
              </a:tr>
              <a:tr h="166148">
                <a:tc>
                  <a:txBody>
                    <a:bodyPr/>
                    <a:lstStyle/>
                    <a:p>
                      <a:pPr algn="ctr" fontAlgn="ctr"/>
                      <a:r>
                        <a:rPr lang="fr-FR" sz="1100" b="1" u="none" strike="noStrike" dirty="0">
                          <a:effectLst/>
                          <a:latin typeface="Trebuchet MS" panose="020B0603020202020204" pitchFamily="34" charset="0"/>
                        </a:rPr>
                        <a:t>Nature marchandise</a:t>
                      </a:r>
                      <a:endParaRPr lang="fr-FR" sz="1100" b="1" i="0" u="none" strike="noStrike" dirty="0">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b="1" u="none" strike="noStrike" dirty="0">
                          <a:effectLst/>
                          <a:latin typeface="Trebuchet MS" panose="020B0603020202020204" pitchFamily="34" charset="0"/>
                        </a:rPr>
                        <a:t>kg</a:t>
                      </a:r>
                      <a:endParaRPr lang="fr-FR" sz="1100" b="1" i="0" u="none" strike="noStrike" dirty="0">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b="1" u="none" strike="noStrike" dirty="0">
                          <a:effectLst/>
                          <a:latin typeface="Trebuchet MS" panose="020B0603020202020204" pitchFamily="34" charset="0"/>
                        </a:rPr>
                        <a:t>Litres</a:t>
                      </a:r>
                      <a:endParaRPr lang="fr-FR" sz="1100" b="1" i="0" u="none" strike="noStrike" dirty="0">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b="1" u="none" strike="noStrike" dirty="0">
                          <a:effectLst/>
                          <a:latin typeface="Trebuchet MS" panose="020B0603020202020204" pitchFamily="34" charset="0"/>
                        </a:rPr>
                        <a:t>Pièces</a:t>
                      </a:r>
                      <a:endParaRPr lang="fr-FR" sz="1100" b="1" i="0" u="none" strike="noStrike" dirty="0">
                        <a:solidFill>
                          <a:srgbClr val="000000"/>
                        </a:solidFill>
                        <a:effectLst/>
                        <a:latin typeface="Trebuchet MS" panose="020B0603020202020204" pitchFamily="34" charset="0"/>
                      </a:endParaRPr>
                    </a:p>
                  </a:txBody>
                  <a:tcPr marL="3568" marR="3568" marT="3568" marB="0" anchor="ctr"/>
                </a:tc>
                <a:extLst>
                  <a:ext uri="{0D108BD9-81ED-4DB2-BD59-A6C34878D82A}">
                    <a16:rowId xmlns:a16="http://schemas.microsoft.com/office/drawing/2014/main" val="3531551056"/>
                  </a:ext>
                </a:extLst>
              </a:tr>
              <a:tr h="166148">
                <a:tc>
                  <a:txBody>
                    <a:bodyPr/>
                    <a:lstStyle/>
                    <a:p>
                      <a:pPr algn="l" fontAlgn="ctr"/>
                      <a:r>
                        <a:rPr lang="fr-FR" sz="1100" u="none" strike="noStrike">
                          <a:effectLst/>
                          <a:latin typeface="Trebuchet MS" panose="020B0603020202020204" pitchFamily="34" charset="0"/>
                        </a:rPr>
                        <a:t>Cannabis</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3 621,15 </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3568" marR="3568" marT="3568" marB="0" anchor="ctr"/>
                </a:tc>
                <a:extLst>
                  <a:ext uri="{0D108BD9-81ED-4DB2-BD59-A6C34878D82A}">
                    <a16:rowId xmlns:a16="http://schemas.microsoft.com/office/drawing/2014/main" val="171393741"/>
                  </a:ext>
                </a:extLst>
              </a:tr>
              <a:tr h="166148">
                <a:tc>
                  <a:txBody>
                    <a:bodyPr/>
                    <a:lstStyle/>
                    <a:p>
                      <a:pPr algn="l" fontAlgn="ctr"/>
                      <a:r>
                        <a:rPr lang="fr-FR" sz="1100" u="none" strike="noStrike">
                          <a:effectLst/>
                          <a:latin typeface="Trebuchet MS" panose="020B0603020202020204" pitchFamily="34" charset="0"/>
                        </a:rPr>
                        <a:t>Cocaïne</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103,77 </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3568" marR="3568" marT="3568" marB="0" anchor="ctr"/>
                </a:tc>
                <a:extLst>
                  <a:ext uri="{0D108BD9-81ED-4DB2-BD59-A6C34878D82A}">
                    <a16:rowId xmlns:a16="http://schemas.microsoft.com/office/drawing/2014/main" val="2883449820"/>
                  </a:ext>
                </a:extLst>
              </a:tr>
              <a:tr h="166148">
                <a:tc>
                  <a:txBody>
                    <a:bodyPr/>
                    <a:lstStyle/>
                    <a:p>
                      <a:pPr algn="l" fontAlgn="ctr"/>
                      <a:r>
                        <a:rPr lang="fr-FR" sz="1100" u="none" strike="noStrike">
                          <a:effectLst/>
                          <a:latin typeface="Trebuchet MS" panose="020B0603020202020204" pitchFamily="34" charset="0"/>
                        </a:rPr>
                        <a:t>Nouvelles substances psychoactives (Kétamine)</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2,58 </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3568" marR="3568" marT="3568" marB="0" anchor="ctr"/>
                </a:tc>
                <a:extLst>
                  <a:ext uri="{0D108BD9-81ED-4DB2-BD59-A6C34878D82A}">
                    <a16:rowId xmlns:a16="http://schemas.microsoft.com/office/drawing/2014/main" val="3254188313"/>
                  </a:ext>
                </a:extLst>
              </a:tr>
              <a:tr h="166148">
                <a:tc>
                  <a:txBody>
                    <a:bodyPr/>
                    <a:lstStyle/>
                    <a:p>
                      <a:pPr algn="l" fontAlgn="ctr"/>
                      <a:r>
                        <a:rPr lang="fr-FR" sz="1100" u="none" strike="noStrike">
                          <a:effectLst/>
                          <a:latin typeface="Trebuchet MS" panose="020B0603020202020204" pitchFamily="34" charset="0"/>
                        </a:rPr>
                        <a:t>Substances Psychotropes (Tramadol, Diazépam)</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9 </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dirty="0">
                          <a:effectLst/>
                          <a:latin typeface="Trebuchet MS" panose="020B0603020202020204" pitchFamily="34" charset="0"/>
                        </a:rPr>
                        <a:t>          115 590 </a:t>
                      </a:r>
                      <a:endParaRPr lang="fr-FR" sz="1100" b="0" i="0" u="none" strike="noStrike" dirty="0">
                        <a:solidFill>
                          <a:srgbClr val="000000"/>
                        </a:solidFill>
                        <a:effectLst/>
                        <a:latin typeface="Trebuchet MS" panose="020B0603020202020204" pitchFamily="34" charset="0"/>
                      </a:endParaRPr>
                    </a:p>
                  </a:txBody>
                  <a:tcPr marL="3568" marR="3568" marT="3568" marB="0" anchor="ctr"/>
                </a:tc>
                <a:extLst>
                  <a:ext uri="{0D108BD9-81ED-4DB2-BD59-A6C34878D82A}">
                    <a16:rowId xmlns:a16="http://schemas.microsoft.com/office/drawing/2014/main" val="3002334564"/>
                  </a:ext>
                </a:extLst>
              </a:tr>
              <a:tr h="166148">
                <a:tc gridSpan="4">
                  <a:txBody>
                    <a:bodyPr/>
                    <a:lstStyle/>
                    <a:p>
                      <a:pPr algn="ctr" fontAlgn="ctr"/>
                      <a:r>
                        <a:rPr lang="fr-FR" sz="1100" b="1" u="none" strike="noStrike" dirty="0">
                          <a:effectLst/>
                          <a:latin typeface="Trebuchet MS" panose="020B0603020202020204" pitchFamily="34" charset="0"/>
                        </a:rPr>
                        <a:t>Médicaments et Produits pharmaceutiques</a:t>
                      </a:r>
                      <a:endParaRPr lang="fr-FR" sz="1100" b="1" i="0" u="none" strike="noStrike" dirty="0">
                        <a:solidFill>
                          <a:srgbClr val="000000"/>
                        </a:solidFill>
                        <a:effectLst/>
                        <a:latin typeface="Trebuchet MS" panose="020B0603020202020204" pitchFamily="34" charset="0"/>
                      </a:endParaRPr>
                    </a:p>
                  </a:txBody>
                  <a:tcPr marL="3568" marR="3568" marT="3568"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8237885"/>
                  </a:ext>
                </a:extLst>
              </a:tr>
              <a:tr h="166148">
                <a:tc>
                  <a:txBody>
                    <a:bodyPr/>
                    <a:lstStyle/>
                    <a:p>
                      <a:pPr algn="ctr" fontAlgn="ctr"/>
                      <a:r>
                        <a:rPr lang="fr-FR" sz="1100" b="1" u="none" strike="noStrike" dirty="0">
                          <a:effectLst/>
                          <a:latin typeface="Trebuchet MS" panose="020B0603020202020204" pitchFamily="34" charset="0"/>
                        </a:rPr>
                        <a:t>Nature marchandise</a:t>
                      </a:r>
                      <a:endParaRPr lang="fr-FR" sz="1100" b="1" i="0" u="none" strike="noStrike" dirty="0">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b="1" u="none" strike="noStrike" dirty="0">
                          <a:effectLst/>
                          <a:latin typeface="Trebuchet MS" panose="020B0603020202020204" pitchFamily="34" charset="0"/>
                        </a:rPr>
                        <a:t>kg</a:t>
                      </a:r>
                      <a:endParaRPr lang="fr-FR" sz="1100" b="1" i="0" u="none" strike="noStrike" dirty="0">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b="1" u="none" strike="noStrike" dirty="0">
                          <a:effectLst/>
                          <a:latin typeface="Trebuchet MS" panose="020B0603020202020204" pitchFamily="34" charset="0"/>
                        </a:rPr>
                        <a:t>Litres</a:t>
                      </a:r>
                      <a:endParaRPr lang="fr-FR" sz="1100" b="1" i="0" u="none" strike="noStrike" dirty="0">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b="1" u="none" strike="noStrike" dirty="0">
                          <a:effectLst/>
                          <a:latin typeface="Trebuchet MS" panose="020B0603020202020204" pitchFamily="34" charset="0"/>
                        </a:rPr>
                        <a:t>Pièces</a:t>
                      </a:r>
                      <a:endParaRPr lang="fr-FR" sz="1100" b="1" i="0" u="none" strike="noStrike" dirty="0">
                        <a:solidFill>
                          <a:srgbClr val="000000"/>
                        </a:solidFill>
                        <a:effectLst/>
                        <a:latin typeface="Trebuchet MS" panose="020B0603020202020204" pitchFamily="34" charset="0"/>
                      </a:endParaRPr>
                    </a:p>
                  </a:txBody>
                  <a:tcPr marL="3568" marR="3568" marT="3568" marB="0" anchor="ctr"/>
                </a:tc>
                <a:extLst>
                  <a:ext uri="{0D108BD9-81ED-4DB2-BD59-A6C34878D82A}">
                    <a16:rowId xmlns:a16="http://schemas.microsoft.com/office/drawing/2014/main" val="1605110999"/>
                  </a:ext>
                </a:extLst>
              </a:tr>
              <a:tr h="498443">
                <a:tc>
                  <a:txBody>
                    <a:bodyPr/>
                    <a:lstStyle/>
                    <a:p>
                      <a:pPr algn="l" fontAlgn="ctr"/>
                      <a:r>
                        <a:rPr lang="fr-FR" sz="1100" u="none" strike="noStrike">
                          <a:effectLst/>
                          <a:latin typeface="Trebuchet MS" panose="020B0603020202020204" pitchFamily="34" charset="0"/>
                        </a:rPr>
                        <a:t>Médicaments (antipaludéens, antibiotiques, antidouleur, dysfonction érectile, anti-inflammatoire, etc.)</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dirty="0">
                          <a:effectLst/>
                          <a:latin typeface="Trebuchet MS" panose="020B0603020202020204" pitchFamily="34" charset="0"/>
                        </a:rPr>
                        <a:t>            15000</a:t>
                      </a:r>
                      <a:endParaRPr lang="fr-FR" sz="1100" b="0" i="0" u="none" strike="noStrike" dirty="0">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dirty="0">
                          <a:effectLst/>
                          <a:latin typeface="Trebuchet MS" panose="020B0603020202020204" pitchFamily="34" charset="0"/>
                        </a:rPr>
                        <a:t>                 75 </a:t>
                      </a:r>
                      <a:endParaRPr lang="fr-FR" sz="1100" b="0" i="0" u="none" strike="noStrike" dirty="0">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8 092 416 </a:t>
                      </a:r>
                      <a:endParaRPr lang="fr-FR" sz="1100" b="0" i="0" u="none" strike="noStrike">
                        <a:solidFill>
                          <a:srgbClr val="000000"/>
                        </a:solidFill>
                        <a:effectLst/>
                        <a:latin typeface="Trebuchet MS" panose="020B0603020202020204" pitchFamily="34" charset="0"/>
                      </a:endParaRPr>
                    </a:p>
                  </a:txBody>
                  <a:tcPr marL="3568" marR="3568" marT="3568" marB="0" anchor="ctr"/>
                </a:tc>
                <a:extLst>
                  <a:ext uri="{0D108BD9-81ED-4DB2-BD59-A6C34878D82A}">
                    <a16:rowId xmlns:a16="http://schemas.microsoft.com/office/drawing/2014/main" val="880269090"/>
                  </a:ext>
                </a:extLst>
              </a:tr>
              <a:tr h="332294">
                <a:tc>
                  <a:txBody>
                    <a:bodyPr/>
                    <a:lstStyle/>
                    <a:p>
                      <a:pPr algn="l" fontAlgn="ctr"/>
                      <a:r>
                        <a:rPr lang="fr-FR" sz="1100" u="none" strike="noStrike">
                          <a:effectLst/>
                          <a:latin typeface="Trebuchet MS" panose="020B0603020202020204" pitchFamily="34" charset="0"/>
                        </a:rPr>
                        <a:t>Complément alimentaire (p.ex. vitamines, produits à base de plantes)</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178 </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dirty="0">
                          <a:effectLst/>
                          <a:latin typeface="Trebuchet MS" panose="020B0603020202020204" pitchFamily="34" charset="0"/>
                        </a:rPr>
                        <a:t>          684 940 </a:t>
                      </a:r>
                      <a:endParaRPr lang="fr-FR" sz="1100" b="0" i="0" u="none" strike="noStrike" dirty="0">
                        <a:solidFill>
                          <a:srgbClr val="000000"/>
                        </a:solidFill>
                        <a:effectLst/>
                        <a:latin typeface="Trebuchet MS" panose="020B0603020202020204" pitchFamily="34" charset="0"/>
                      </a:endParaRPr>
                    </a:p>
                  </a:txBody>
                  <a:tcPr marL="3568" marR="3568" marT="3568" marB="0" anchor="ctr"/>
                </a:tc>
                <a:extLst>
                  <a:ext uri="{0D108BD9-81ED-4DB2-BD59-A6C34878D82A}">
                    <a16:rowId xmlns:a16="http://schemas.microsoft.com/office/drawing/2014/main" val="2550608078"/>
                  </a:ext>
                </a:extLst>
              </a:tr>
              <a:tr h="166148">
                <a:tc>
                  <a:txBody>
                    <a:bodyPr/>
                    <a:lstStyle/>
                    <a:p>
                      <a:pPr algn="l" fontAlgn="ctr"/>
                      <a:r>
                        <a:rPr lang="fr-FR" sz="1100" u="none" strike="noStrike">
                          <a:effectLst/>
                          <a:latin typeface="Trebuchet MS" panose="020B0603020202020204" pitchFamily="34" charset="0"/>
                        </a:rPr>
                        <a:t>Séringues</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dirty="0">
                          <a:effectLst/>
                          <a:latin typeface="Trebuchet MS" panose="020B0603020202020204" pitchFamily="34" charset="0"/>
                        </a:rPr>
                        <a:t>             12 200 </a:t>
                      </a:r>
                      <a:endParaRPr lang="fr-FR" sz="1100" b="0" i="0" u="none" strike="noStrike" dirty="0">
                        <a:solidFill>
                          <a:srgbClr val="000000"/>
                        </a:solidFill>
                        <a:effectLst/>
                        <a:latin typeface="Trebuchet MS" panose="020B0603020202020204" pitchFamily="34" charset="0"/>
                      </a:endParaRPr>
                    </a:p>
                  </a:txBody>
                  <a:tcPr marL="3568" marR="3568" marT="3568" marB="0" anchor="ctr"/>
                </a:tc>
                <a:extLst>
                  <a:ext uri="{0D108BD9-81ED-4DB2-BD59-A6C34878D82A}">
                    <a16:rowId xmlns:a16="http://schemas.microsoft.com/office/drawing/2014/main" val="3982418154"/>
                  </a:ext>
                </a:extLst>
              </a:tr>
              <a:tr h="166148">
                <a:tc>
                  <a:txBody>
                    <a:bodyPr/>
                    <a:lstStyle/>
                    <a:p>
                      <a:pPr algn="l" fontAlgn="ctr"/>
                      <a:r>
                        <a:rPr lang="fr-FR" sz="1100" u="none" strike="noStrike" dirty="0">
                          <a:effectLst/>
                          <a:latin typeface="Trebuchet MS" panose="020B0603020202020204" pitchFamily="34" charset="0"/>
                        </a:rPr>
                        <a:t>Vaccins</a:t>
                      </a:r>
                      <a:endParaRPr lang="fr-FR" sz="1100" b="0" i="0" u="none" strike="noStrike" dirty="0">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dirty="0">
                          <a:effectLst/>
                          <a:latin typeface="Trebuchet MS" panose="020B0603020202020204" pitchFamily="34" charset="0"/>
                        </a:rPr>
                        <a:t>             16 100 </a:t>
                      </a:r>
                      <a:endParaRPr lang="fr-FR" sz="1100" b="0" i="0" u="none" strike="noStrike" dirty="0">
                        <a:solidFill>
                          <a:srgbClr val="000000"/>
                        </a:solidFill>
                        <a:effectLst/>
                        <a:latin typeface="Trebuchet MS" panose="020B0603020202020204" pitchFamily="34" charset="0"/>
                      </a:endParaRPr>
                    </a:p>
                  </a:txBody>
                  <a:tcPr marL="3568" marR="3568" marT="3568" marB="0" anchor="ctr"/>
                </a:tc>
                <a:extLst>
                  <a:ext uri="{0D108BD9-81ED-4DB2-BD59-A6C34878D82A}">
                    <a16:rowId xmlns:a16="http://schemas.microsoft.com/office/drawing/2014/main" val="2851292929"/>
                  </a:ext>
                </a:extLst>
              </a:tr>
              <a:tr h="166148">
                <a:tc gridSpan="4">
                  <a:txBody>
                    <a:bodyPr/>
                    <a:lstStyle/>
                    <a:p>
                      <a:pPr algn="ctr" fontAlgn="ctr"/>
                      <a:r>
                        <a:rPr lang="fr-FR" sz="1100" b="1" u="none" strike="noStrike" dirty="0">
                          <a:effectLst/>
                          <a:latin typeface="Trebuchet MS" panose="020B0603020202020204" pitchFamily="34" charset="0"/>
                        </a:rPr>
                        <a:t>Autres Prohibitions et restrictions</a:t>
                      </a:r>
                      <a:endParaRPr lang="fr-FR" sz="1100" b="1" i="0" u="none" strike="noStrike" dirty="0">
                        <a:solidFill>
                          <a:srgbClr val="000000"/>
                        </a:solidFill>
                        <a:effectLst/>
                        <a:latin typeface="Trebuchet MS" panose="020B0603020202020204" pitchFamily="34" charset="0"/>
                      </a:endParaRPr>
                    </a:p>
                  </a:txBody>
                  <a:tcPr marL="3568" marR="3568" marT="3568"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20628319"/>
                  </a:ext>
                </a:extLst>
              </a:tr>
              <a:tr h="166148">
                <a:tc>
                  <a:txBody>
                    <a:bodyPr/>
                    <a:lstStyle/>
                    <a:p>
                      <a:pPr algn="ctr" fontAlgn="ctr"/>
                      <a:r>
                        <a:rPr lang="fr-FR" sz="1100" b="1" u="none" strike="noStrike" dirty="0">
                          <a:effectLst/>
                          <a:latin typeface="Trebuchet MS" panose="020B0603020202020204" pitchFamily="34" charset="0"/>
                        </a:rPr>
                        <a:t>Nature marchandise</a:t>
                      </a:r>
                      <a:endParaRPr lang="fr-FR" sz="1100" b="1" i="0" u="none" strike="noStrike" dirty="0">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b="1" u="none" strike="noStrike" dirty="0">
                          <a:effectLst/>
                          <a:latin typeface="Trebuchet MS" panose="020B0603020202020204" pitchFamily="34" charset="0"/>
                        </a:rPr>
                        <a:t>kg</a:t>
                      </a:r>
                      <a:endParaRPr lang="fr-FR" sz="1100" b="1" i="0" u="none" strike="noStrike" dirty="0">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b="1" u="none" strike="noStrike" dirty="0">
                          <a:effectLst/>
                          <a:latin typeface="Trebuchet MS" panose="020B0603020202020204" pitchFamily="34" charset="0"/>
                        </a:rPr>
                        <a:t>Litres</a:t>
                      </a:r>
                      <a:endParaRPr lang="fr-FR" sz="1100" b="1" i="0" u="none" strike="noStrike" dirty="0">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b="1" u="none" strike="noStrike" dirty="0">
                          <a:effectLst/>
                          <a:latin typeface="Trebuchet MS" panose="020B0603020202020204" pitchFamily="34" charset="0"/>
                        </a:rPr>
                        <a:t>Pièces</a:t>
                      </a:r>
                      <a:endParaRPr lang="fr-FR" sz="1100" b="1" i="0" u="none" strike="noStrike" dirty="0">
                        <a:solidFill>
                          <a:srgbClr val="000000"/>
                        </a:solidFill>
                        <a:effectLst/>
                        <a:latin typeface="Trebuchet MS" panose="020B0603020202020204" pitchFamily="34" charset="0"/>
                      </a:endParaRPr>
                    </a:p>
                  </a:txBody>
                  <a:tcPr marL="3568" marR="3568" marT="3568" marB="0" anchor="ctr"/>
                </a:tc>
                <a:extLst>
                  <a:ext uri="{0D108BD9-81ED-4DB2-BD59-A6C34878D82A}">
                    <a16:rowId xmlns:a16="http://schemas.microsoft.com/office/drawing/2014/main" val="2486676171"/>
                  </a:ext>
                </a:extLst>
              </a:tr>
              <a:tr h="166148">
                <a:tc>
                  <a:txBody>
                    <a:bodyPr/>
                    <a:lstStyle/>
                    <a:p>
                      <a:pPr algn="l" fontAlgn="ctr"/>
                      <a:r>
                        <a:rPr lang="fr-FR" sz="1100" u="none" strike="noStrike" dirty="0">
                          <a:effectLst/>
                          <a:latin typeface="Trebuchet MS" panose="020B0603020202020204" pitchFamily="34" charset="0"/>
                        </a:rPr>
                        <a:t>Contrefaçon</a:t>
                      </a:r>
                      <a:endParaRPr lang="fr-FR" sz="1100" b="0" i="0" u="none" strike="noStrike" dirty="0">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dirty="0">
                          <a:effectLst/>
                          <a:latin typeface="Trebuchet MS" panose="020B0603020202020204" pitchFamily="34" charset="0"/>
                        </a:rPr>
                        <a:t>             11 695 </a:t>
                      </a:r>
                      <a:endParaRPr lang="fr-FR" sz="1100" b="0" i="0" u="none" strike="noStrike" dirty="0">
                        <a:solidFill>
                          <a:srgbClr val="000000"/>
                        </a:solidFill>
                        <a:effectLst/>
                        <a:latin typeface="Trebuchet MS" panose="020B0603020202020204" pitchFamily="34" charset="0"/>
                      </a:endParaRPr>
                    </a:p>
                  </a:txBody>
                  <a:tcPr marL="3568" marR="3568" marT="3568" marB="0" anchor="ctr"/>
                </a:tc>
                <a:extLst>
                  <a:ext uri="{0D108BD9-81ED-4DB2-BD59-A6C34878D82A}">
                    <a16:rowId xmlns:a16="http://schemas.microsoft.com/office/drawing/2014/main" val="3105348325"/>
                  </a:ext>
                </a:extLst>
              </a:tr>
              <a:tr h="166148">
                <a:tc>
                  <a:txBody>
                    <a:bodyPr/>
                    <a:lstStyle/>
                    <a:p>
                      <a:pPr algn="l" fontAlgn="ctr"/>
                      <a:r>
                        <a:rPr lang="fr-FR" sz="1100" u="none" strike="noStrike">
                          <a:effectLst/>
                          <a:latin typeface="Trebuchet MS" panose="020B0603020202020204" pitchFamily="34" charset="0"/>
                        </a:rPr>
                        <a:t>Devises (Euro)</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a:t>
                      </a:r>
                      <a:endParaRPr lang="fr-FR" sz="1100" b="1"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a:t>
                      </a:r>
                      <a:endParaRPr lang="fr-FR" sz="1100" b="1"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dirty="0">
                          <a:effectLst/>
                          <a:latin typeface="Trebuchet MS" panose="020B0603020202020204" pitchFamily="34" charset="0"/>
                        </a:rPr>
                        <a:t>             40 300 </a:t>
                      </a:r>
                      <a:endParaRPr lang="fr-FR" sz="1100" b="0" i="0" u="none" strike="noStrike" dirty="0">
                        <a:solidFill>
                          <a:srgbClr val="000000"/>
                        </a:solidFill>
                        <a:effectLst/>
                        <a:latin typeface="Trebuchet MS" panose="020B0603020202020204" pitchFamily="34" charset="0"/>
                      </a:endParaRPr>
                    </a:p>
                  </a:txBody>
                  <a:tcPr marL="3568" marR="3568" marT="3568" marB="0" anchor="ctr"/>
                </a:tc>
                <a:extLst>
                  <a:ext uri="{0D108BD9-81ED-4DB2-BD59-A6C34878D82A}">
                    <a16:rowId xmlns:a16="http://schemas.microsoft.com/office/drawing/2014/main" val="2314019552"/>
                  </a:ext>
                </a:extLst>
              </a:tr>
              <a:tr h="166148">
                <a:tc>
                  <a:txBody>
                    <a:bodyPr/>
                    <a:lstStyle/>
                    <a:p>
                      <a:pPr algn="l" fontAlgn="ctr"/>
                      <a:r>
                        <a:rPr lang="fr-FR" sz="1100" u="none" strike="noStrike">
                          <a:effectLst/>
                          <a:latin typeface="Trebuchet MS" panose="020B0603020202020204" pitchFamily="34" charset="0"/>
                        </a:rPr>
                        <a:t>Matières plastiques non biodégradables</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17 002 </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3568" marR="3568" marT="3568" marB="0" anchor="ctr"/>
                </a:tc>
                <a:extLst>
                  <a:ext uri="{0D108BD9-81ED-4DB2-BD59-A6C34878D82A}">
                    <a16:rowId xmlns:a16="http://schemas.microsoft.com/office/drawing/2014/main" val="2509394250"/>
                  </a:ext>
                </a:extLst>
              </a:tr>
              <a:tr h="166148">
                <a:tc>
                  <a:txBody>
                    <a:bodyPr/>
                    <a:lstStyle/>
                    <a:p>
                      <a:pPr algn="l" fontAlgn="ctr"/>
                      <a:r>
                        <a:rPr lang="fr-FR" sz="1100" u="none" strike="noStrike">
                          <a:effectLst/>
                          <a:latin typeface="Trebuchet MS" panose="020B0603020202020204" pitchFamily="34" charset="0"/>
                        </a:rPr>
                        <a:t>Métaux précieux (Or)</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100,10 </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a:effectLst/>
                          <a:latin typeface="Trebuchet MS" panose="020B0603020202020204" pitchFamily="34" charset="0"/>
                        </a:rPr>
                        <a:t> </a:t>
                      </a:r>
                      <a:endParaRPr lang="fr-FR" sz="1100" b="0" i="0" u="none" strike="noStrike">
                        <a:solidFill>
                          <a:srgbClr val="000000"/>
                        </a:solidFill>
                        <a:effectLst/>
                        <a:latin typeface="Trebuchet MS" panose="020B0603020202020204" pitchFamily="34" charset="0"/>
                      </a:endParaRPr>
                    </a:p>
                  </a:txBody>
                  <a:tcPr marL="3568" marR="3568" marT="3568" marB="0" anchor="ctr"/>
                </a:tc>
                <a:tc>
                  <a:txBody>
                    <a:bodyPr/>
                    <a:lstStyle/>
                    <a:p>
                      <a:pPr algn="ctr" fontAlgn="ctr"/>
                      <a:r>
                        <a:rPr lang="fr-FR" sz="1100" u="none" strike="noStrike" dirty="0">
                          <a:effectLst/>
                          <a:latin typeface="Trebuchet MS" panose="020B0603020202020204" pitchFamily="34" charset="0"/>
                        </a:rPr>
                        <a:t> </a:t>
                      </a:r>
                      <a:endParaRPr lang="fr-FR" sz="1100" b="0" i="0" u="none" strike="noStrike" dirty="0">
                        <a:solidFill>
                          <a:srgbClr val="000000"/>
                        </a:solidFill>
                        <a:effectLst/>
                        <a:latin typeface="Trebuchet MS" panose="020B0603020202020204" pitchFamily="34" charset="0"/>
                      </a:endParaRPr>
                    </a:p>
                  </a:txBody>
                  <a:tcPr marL="3568" marR="3568" marT="3568" marB="0" anchor="ctr"/>
                </a:tc>
                <a:extLst>
                  <a:ext uri="{0D108BD9-81ED-4DB2-BD59-A6C34878D82A}">
                    <a16:rowId xmlns:a16="http://schemas.microsoft.com/office/drawing/2014/main" val="3640239647"/>
                  </a:ext>
                </a:extLst>
              </a:tr>
            </a:tbl>
          </a:graphicData>
        </a:graphic>
      </p:graphicFrame>
      <p:pic>
        <p:nvPicPr>
          <p:cNvPr id="6" name="Picture 4"/>
          <p:cNvPicPr>
            <a:picLocks noChangeAspect="1"/>
          </p:cNvPicPr>
          <p:nvPr/>
        </p:nvPicPr>
        <p:blipFill>
          <a:blip r:embed="rId2" cstate="print"/>
          <a:srcRect/>
          <a:stretch>
            <a:fillRect/>
          </a:stretch>
        </p:blipFill>
        <p:spPr bwMode="auto">
          <a:xfrm>
            <a:off x="-1" y="-1"/>
            <a:ext cx="1776019" cy="1182533"/>
          </a:xfrm>
          <a:prstGeom prst="rect">
            <a:avLst/>
          </a:prstGeom>
          <a:noFill/>
          <a:ln w="9525">
            <a:noFill/>
            <a:miter lim="800000"/>
            <a:headEnd/>
            <a:tailEnd/>
          </a:ln>
        </p:spPr>
      </p:pic>
      <p:pic>
        <p:nvPicPr>
          <p:cNvPr id="7" name="Image 6"/>
          <p:cNvPicPr/>
          <p:nvPr/>
        </p:nvPicPr>
        <p:blipFill>
          <a:blip r:embed="rId3" cstate="print"/>
          <a:srcRect/>
          <a:stretch>
            <a:fillRect/>
          </a:stretch>
        </p:blipFill>
        <p:spPr bwMode="auto">
          <a:xfrm>
            <a:off x="10880289" y="32233"/>
            <a:ext cx="1247950" cy="1118063"/>
          </a:xfrm>
          <a:prstGeom prst="rect">
            <a:avLst/>
          </a:prstGeom>
          <a:noFill/>
        </p:spPr>
      </p:pic>
      <p:sp>
        <p:nvSpPr>
          <p:cNvPr id="8" name="Titre 1">
            <a:extLst>
              <a:ext uri="{FF2B5EF4-FFF2-40B4-BE49-F238E27FC236}">
                <a16:creationId xmlns:a16="http://schemas.microsoft.com/office/drawing/2014/main" id="{01FBE115-CA8C-5C4D-F78E-E8A9E434B2DB}"/>
              </a:ext>
            </a:extLst>
          </p:cNvPr>
          <p:cNvSpPr>
            <a:spLocks noGrp="1"/>
          </p:cNvSpPr>
          <p:nvPr>
            <p:ph type="title"/>
          </p:nvPr>
        </p:nvSpPr>
        <p:spPr>
          <a:xfrm>
            <a:off x="1776018" y="98078"/>
            <a:ext cx="9104272" cy="825749"/>
          </a:xfrm>
        </p:spPr>
        <p:txBody>
          <a:bodyPr>
            <a:noAutofit/>
          </a:bodyPr>
          <a:lstStyle/>
          <a:p>
            <a:pPr algn="ctr"/>
            <a:r>
              <a:rPr lang="fr-FR" sz="2400" b="1" dirty="0">
                <a:effectLst/>
                <a:latin typeface="Times New Roman" panose="02020603050405020304" pitchFamily="18" charset="0"/>
                <a:ea typeface="Calibri" panose="020F0502020204030204" pitchFamily="34" charset="0"/>
              </a:rPr>
              <a:t>RECAPITULATIF DES SAISIES 2020-2023</a:t>
            </a:r>
            <a:endParaRPr lang="fr-FR" sz="2400" b="1" dirty="0"/>
          </a:p>
        </p:txBody>
      </p:sp>
      <p:pic>
        <p:nvPicPr>
          <p:cNvPr id="10" name="Image 9" descr="C:\Users\ok\Downloads\WhatsApp Image 2020-10-22 at 14.11.17.jpeg"/>
          <p:cNvPicPr/>
          <p:nvPr/>
        </p:nvPicPr>
        <p:blipFill>
          <a:blip r:embed="rId4">
            <a:extLst>
              <a:ext uri="{28A0092B-C50C-407E-A947-70E740481C1C}">
                <a14:useLocalDpi xmlns:a14="http://schemas.microsoft.com/office/drawing/2010/main" val="0"/>
              </a:ext>
            </a:extLst>
          </a:blip>
          <a:srcRect/>
          <a:stretch>
            <a:fillRect/>
          </a:stretch>
        </p:blipFill>
        <p:spPr bwMode="auto">
          <a:xfrm>
            <a:off x="615030" y="1182532"/>
            <a:ext cx="3832279" cy="2069352"/>
          </a:xfrm>
          <a:prstGeom prst="rect">
            <a:avLst/>
          </a:prstGeom>
          <a:noFill/>
          <a:ln>
            <a:noFill/>
          </a:ln>
        </p:spPr>
      </p:pic>
      <p:sp>
        <p:nvSpPr>
          <p:cNvPr id="2" name="Rectangle 1"/>
          <p:cNvSpPr/>
          <p:nvPr/>
        </p:nvSpPr>
        <p:spPr>
          <a:xfrm>
            <a:off x="390698" y="3250276"/>
            <a:ext cx="4056611" cy="430887"/>
          </a:xfrm>
          <a:prstGeom prst="rect">
            <a:avLst/>
          </a:prstGeom>
        </p:spPr>
        <p:txBody>
          <a:bodyPr wrap="square">
            <a:spAutoFit/>
          </a:bodyPr>
          <a:lstStyle/>
          <a:p>
            <a:pPr marL="457200" algn="ctr">
              <a:spcAft>
                <a:spcPts val="0"/>
              </a:spcAft>
            </a:pPr>
            <a:r>
              <a:rPr lang="fr-FR" sz="1100" b="1" i="1" dirty="0">
                <a:latin typeface="Trebuchet MS" panose="020B0603020202020204" pitchFamily="34" charset="0"/>
                <a:ea typeface="Times New Roman" panose="02020603050405020304" pitchFamily="18" charset="0"/>
              </a:rPr>
              <a:t>626 kg de pointes d'ivoires dissimulés dans une camionnette, saisies le 22/10/2020 à </a:t>
            </a:r>
            <a:r>
              <a:rPr lang="fr-FR" sz="1100" b="1" i="1" dirty="0" err="1">
                <a:latin typeface="Trebuchet MS" panose="020B0603020202020204" pitchFamily="34" charset="0"/>
                <a:ea typeface="Times New Roman" panose="02020603050405020304" pitchFamily="18" charset="0"/>
              </a:rPr>
              <a:t>Ambam</a:t>
            </a:r>
            <a:r>
              <a:rPr lang="fr-FR" sz="1100" b="1" i="1" dirty="0">
                <a:latin typeface="Trebuchet MS" panose="020B0603020202020204" pitchFamily="34" charset="0"/>
                <a:ea typeface="Times New Roman" panose="02020603050405020304" pitchFamily="18" charset="0"/>
              </a:rPr>
              <a:t> (Sud)</a:t>
            </a:r>
            <a:endParaRPr lang="fr-FR" sz="1100" b="1" dirty="0">
              <a:effectLst/>
              <a:latin typeface="Times New Roman" panose="02020603050405020304" pitchFamily="18" charset="0"/>
              <a:ea typeface="Times New Roman" panose="02020603050405020304" pitchFamily="18" charset="0"/>
            </a:endParaRPr>
          </a:p>
        </p:txBody>
      </p:sp>
      <p:pic>
        <p:nvPicPr>
          <p:cNvPr id="11" name="Image 10" descr="C:\Users\ok\Downloads\WhatsApp Image 2021-03-26 at 13.05.41(2).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029" y="3681163"/>
            <a:ext cx="3832279" cy="1929928"/>
          </a:xfrm>
          <a:prstGeom prst="rect">
            <a:avLst/>
          </a:prstGeom>
          <a:noFill/>
          <a:ln>
            <a:noFill/>
          </a:ln>
        </p:spPr>
      </p:pic>
      <p:sp>
        <p:nvSpPr>
          <p:cNvPr id="3" name="Rectangle 2"/>
          <p:cNvSpPr/>
          <p:nvPr/>
        </p:nvSpPr>
        <p:spPr>
          <a:xfrm>
            <a:off x="615029" y="5611091"/>
            <a:ext cx="3832279" cy="676339"/>
          </a:xfrm>
          <a:prstGeom prst="rect">
            <a:avLst/>
          </a:prstGeom>
        </p:spPr>
        <p:txBody>
          <a:bodyPr wrap="square">
            <a:spAutoFit/>
          </a:bodyPr>
          <a:lstStyle/>
          <a:p>
            <a:pPr marR="450215" algn="ctr">
              <a:lnSpc>
                <a:spcPct val="115000"/>
              </a:lnSpc>
            </a:pPr>
            <a:r>
              <a:rPr lang="fr-FR" sz="1100" b="1" i="1" dirty="0">
                <a:latin typeface="Trebuchet MS" panose="020B0603020202020204" pitchFamily="34" charset="0"/>
                <a:ea typeface="Times New Roman" panose="02020603050405020304" pitchFamily="18" charset="0"/>
              </a:rPr>
              <a:t>4400 kg d’écailles pangolin saisis à </a:t>
            </a:r>
            <a:r>
              <a:rPr lang="fr-FR" sz="1100" b="1" i="1" dirty="0" err="1">
                <a:latin typeface="Trebuchet MS" panose="020B0603020202020204" pitchFamily="34" charset="0"/>
                <a:ea typeface="Times New Roman" panose="02020603050405020304" pitchFamily="18" charset="0"/>
              </a:rPr>
              <a:t>Gashiga</a:t>
            </a:r>
            <a:r>
              <a:rPr lang="fr-FR" sz="1100" b="1" i="1" dirty="0">
                <a:latin typeface="Trebuchet MS" panose="020B0603020202020204" pitchFamily="34" charset="0"/>
                <a:ea typeface="Times New Roman" panose="02020603050405020304" pitchFamily="18" charset="0"/>
              </a:rPr>
              <a:t> (Nord), dans une semi-remorque à destination du Nigéria</a:t>
            </a:r>
          </a:p>
        </p:txBody>
      </p:sp>
    </p:spTree>
    <p:extLst>
      <p:ext uri="{BB962C8B-B14F-4D97-AF65-F5344CB8AC3E}">
        <p14:creationId xmlns:p14="http://schemas.microsoft.com/office/powerpoint/2010/main" val="34961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BE115-CA8C-5C4D-F78E-E8A9E434B2DB}"/>
              </a:ext>
            </a:extLst>
          </p:cNvPr>
          <p:cNvSpPr>
            <a:spLocks noGrp="1"/>
          </p:cNvSpPr>
          <p:nvPr>
            <p:ph type="title"/>
          </p:nvPr>
        </p:nvSpPr>
        <p:spPr>
          <a:xfrm>
            <a:off x="1776018" y="135785"/>
            <a:ext cx="9104272" cy="1576137"/>
          </a:xfrm>
        </p:spPr>
        <p:txBody>
          <a:bodyPr>
            <a:noAutofit/>
          </a:bodyPr>
          <a:lstStyle/>
          <a:p>
            <a:pPr algn="ctr"/>
            <a:r>
              <a:rPr lang="fr-FR" sz="2800" b="1" dirty="0">
                <a:effectLst/>
                <a:latin typeface="Times New Roman" panose="02020603050405020304" pitchFamily="18" charset="0"/>
                <a:ea typeface="Calibri" panose="020F0502020204030204" pitchFamily="34" charset="0"/>
              </a:rPr>
              <a:t>Les déterminants de la légitimité du positionnement de la douane dans le champ sécuritaire</a:t>
            </a:r>
            <a:endParaRPr lang="fr-FR" sz="2800" b="1" dirty="0"/>
          </a:p>
        </p:txBody>
      </p:sp>
      <p:sp>
        <p:nvSpPr>
          <p:cNvPr id="5" name="ZoneTexte 4">
            <a:extLst>
              <a:ext uri="{FF2B5EF4-FFF2-40B4-BE49-F238E27FC236}">
                <a16:creationId xmlns:a16="http://schemas.microsoft.com/office/drawing/2014/main" id="{4704357A-3F90-A26D-A71D-2F13C72AFBF4}"/>
              </a:ext>
            </a:extLst>
          </p:cNvPr>
          <p:cNvSpPr txBox="1"/>
          <p:nvPr/>
        </p:nvSpPr>
        <p:spPr>
          <a:xfrm>
            <a:off x="233104" y="1568416"/>
            <a:ext cx="6573562" cy="9637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lnSpc>
                <a:spcPct val="150000"/>
              </a:lnSpc>
              <a:spcAft>
                <a:spcPts val="800"/>
              </a:spcAft>
            </a:pPr>
            <a:r>
              <a:rPr lang="fr-FR" sz="2000" b="1" dirty="0">
                <a:effectLst/>
                <a:latin typeface="Times New Roman" panose="02020603050405020304" pitchFamily="18" charset="0"/>
                <a:ea typeface="Calibri" panose="020F0502020204030204" pitchFamily="34" charset="0"/>
              </a:rPr>
              <a:t>Les options prises par l’Etat et les initiatives engagées par la Direction Générale des Douanes </a:t>
            </a:r>
            <a:endParaRPr lang="fr-FR" sz="20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356FC552-0DA4-3201-49FE-8314AEAA68BF}"/>
              </a:ext>
            </a:extLst>
          </p:cNvPr>
          <p:cNvSpPr txBox="1"/>
          <p:nvPr/>
        </p:nvSpPr>
        <p:spPr>
          <a:xfrm>
            <a:off x="3467437" y="2593147"/>
            <a:ext cx="8179132" cy="2585323"/>
          </a:xfrm>
          <a:prstGeom prst="rect">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pPr marL="342900" lvl="0" indent="-342900" algn="just">
              <a:lnSpc>
                <a:spcPct val="150000"/>
              </a:lnSpc>
              <a:buFont typeface="Symbol" panose="05050102010706020507" pitchFamily="18" charset="2"/>
              <a:buChar char=""/>
            </a:pPr>
            <a:r>
              <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participation aux réunions de sécurité publique ;</a:t>
            </a:r>
            <a:endParaRPr lang="fr-FR" sz="18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L’intégration au sein de la communauté nationale de défense et de sécurité ;</a:t>
            </a:r>
            <a:endParaRPr lang="fr-FR" sz="18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L’inscription d’objectifs ciblés dans le programme 032 de la SND30 ;</a:t>
            </a:r>
            <a:endParaRPr lang="fr-FR" sz="18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création des centres de négoces ;</a:t>
            </a:r>
            <a:endParaRPr lang="fr-FR" sz="18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création des Bureaux de douanes juxtaposés ;</a:t>
            </a:r>
            <a:endParaRPr lang="fr-FR" sz="18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mise en place des </a:t>
            </a:r>
            <a:r>
              <a:rPr lang="fr-FR"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CAATs</a:t>
            </a:r>
            <a:r>
              <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AutoShape 2" descr="Organisation mondiale des douanes (OMD) - 2021 - Économie-Wiki.com">
            <a:extLst>
              <a:ext uri="{FF2B5EF4-FFF2-40B4-BE49-F238E27FC236}">
                <a16:creationId xmlns:a16="http://schemas.microsoft.com/office/drawing/2014/main" id="{E34AA5F0-82F8-A7DE-ABC0-57880308B066}"/>
              </a:ext>
            </a:extLst>
          </p:cNvPr>
          <p:cNvSpPr>
            <a:spLocks noChangeAspect="1" noChangeArrowheads="1"/>
          </p:cNvSpPr>
          <p:nvPr/>
        </p:nvSpPr>
        <p:spPr bwMode="auto">
          <a:xfrm rot="4784190">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2" name="Picture 2" descr="What is the difference between option and choice?">
            <a:extLst>
              <a:ext uri="{FF2B5EF4-FFF2-40B4-BE49-F238E27FC236}">
                <a16:creationId xmlns:a16="http://schemas.microsoft.com/office/drawing/2014/main" id="{68A323EE-3067-CEB7-1FB4-EC152B56F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04" y="2861510"/>
            <a:ext cx="3066986" cy="26936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p:cNvPicPr>
          <p:nvPr/>
        </p:nvPicPr>
        <p:blipFill>
          <a:blip r:embed="rId3" cstate="print"/>
          <a:srcRect/>
          <a:stretch>
            <a:fillRect/>
          </a:stretch>
        </p:blipFill>
        <p:spPr bwMode="auto">
          <a:xfrm>
            <a:off x="-1" y="-1"/>
            <a:ext cx="1776019" cy="1182533"/>
          </a:xfrm>
          <a:prstGeom prst="rect">
            <a:avLst/>
          </a:prstGeom>
          <a:noFill/>
          <a:ln w="9525">
            <a:noFill/>
            <a:miter lim="800000"/>
            <a:headEnd/>
            <a:tailEnd/>
          </a:ln>
        </p:spPr>
      </p:pic>
      <p:pic>
        <p:nvPicPr>
          <p:cNvPr id="8" name="Image 7"/>
          <p:cNvPicPr/>
          <p:nvPr/>
        </p:nvPicPr>
        <p:blipFill>
          <a:blip r:embed="rId4" cstate="print"/>
          <a:srcRect/>
          <a:stretch>
            <a:fillRect/>
          </a:stretch>
        </p:blipFill>
        <p:spPr bwMode="auto">
          <a:xfrm>
            <a:off x="10880289" y="32233"/>
            <a:ext cx="1247950" cy="1118063"/>
          </a:xfrm>
          <a:prstGeom prst="rect">
            <a:avLst/>
          </a:prstGeom>
          <a:noFill/>
        </p:spPr>
      </p:pic>
    </p:spTree>
    <p:extLst>
      <p:ext uri="{BB962C8B-B14F-4D97-AF65-F5344CB8AC3E}">
        <p14:creationId xmlns:p14="http://schemas.microsoft.com/office/powerpoint/2010/main" val="25685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68880" y="73120"/>
            <a:ext cx="7132320" cy="882678"/>
          </a:xfrm>
          <a:prstGeom prst="rect">
            <a:avLst/>
          </a:prstGeom>
        </p:spPr>
        <p:txBody>
          <a:bodyPr wrap="square">
            <a:spAutoFit/>
          </a:bodyPr>
          <a:lstStyle/>
          <a:p>
            <a:pPr algn="ctr">
              <a:lnSpc>
                <a:spcPct val="107000"/>
              </a:lnSpc>
              <a:spcAft>
                <a:spcPts val="800"/>
              </a:spcAft>
            </a:pPr>
            <a:r>
              <a:rPr lang="fr-FR" sz="2400" b="1" dirty="0">
                <a:latin typeface="Georgia" panose="02040502050405020303" pitchFamily="18" charset="0"/>
                <a:ea typeface="Calibri" panose="020F0502020204030204" pitchFamily="34" charset="0"/>
                <a:cs typeface="Times New Roman" panose="02020603050405020304" pitchFamily="18" charset="0"/>
              </a:rPr>
              <a:t>Inauguration du pont sur la Cross river qui relie le Cameroun au Nigéria</a:t>
            </a: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840" y="890490"/>
            <a:ext cx="6108700" cy="3427659"/>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880" y="3639970"/>
            <a:ext cx="5570220" cy="3125512"/>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350488"/>
            <a:ext cx="5704209" cy="4578965"/>
          </a:xfrm>
          <a:prstGeom prst="rect">
            <a:avLst/>
          </a:prstGeom>
        </p:spPr>
      </p:pic>
      <p:pic>
        <p:nvPicPr>
          <p:cNvPr id="6" name="Image 5"/>
          <p:cNvPicPr/>
          <p:nvPr/>
        </p:nvPicPr>
        <p:blipFill>
          <a:blip r:embed="rId5" cstate="print"/>
          <a:srcRect/>
          <a:stretch>
            <a:fillRect/>
          </a:stretch>
        </p:blipFill>
        <p:spPr bwMode="auto">
          <a:xfrm>
            <a:off x="10880289" y="32233"/>
            <a:ext cx="1247950" cy="1118063"/>
          </a:xfrm>
          <a:prstGeom prst="rect">
            <a:avLst/>
          </a:prstGeom>
          <a:noFill/>
        </p:spPr>
      </p:pic>
      <p:pic>
        <p:nvPicPr>
          <p:cNvPr id="7" name="Picture 4"/>
          <p:cNvPicPr>
            <a:picLocks noChangeAspect="1"/>
          </p:cNvPicPr>
          <p:nvPr/>
        </p:nvPicPr>
        <p:blipFill>
          <a:blip r:embed="rId6" cstate="print"/>
          <a:srcRect/>
          <a:stretch>
            <a:fillRect/>
          </a:stretch>
        </p:blipFill>
        <p:spPr bwMode="auto">
          <a:xfrm>
            <a:off x="-1" y="-1"/>
            <a:ext cx="1776019" cy="1182533"/>
          </a:xfrm>
          <a:prstGeom prst="rect">
            <a:avLst/>
          </a:prstGeom>
          <a:noFill/>
          <a:ln w="9525">
            <a:noFill/>
            <a:miter lim="800000"/>
            <a:headEnd/>
            <a:tailEnd/>
          </a:ln>
        </p:spPr>
      </p:pic>
    </p:spTree>
    <p:extLst>
      <p:ext uri="{BB962C8B-B14F-4D97-AF65-F5344CB8AC3E}">
        <p14:creationId xmlns:p14="http://schemas.microsoft.com/office/powerpoint/2010/main" val="413563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BE115-CA8C-5C4D-F78E-E8A9E434B2DB}"/>
              </a:ext>
            </a:extLst>
          </p:cNvPr>
          <p:cNvSpPr>
            <a:spLocks noGrp="1"/>
          </p:cNvSpPr>
          <p:nvPr>
            <p:ph type="title"/>
          </p:nvPr>
        </p:nvSpPr>
        <p:spPr>
          <a:xfrm>
            <a:off x="1776018" y="135785"/>
            <a:ext cx="9104272" cy="1576137"/>
          </a:xfrm>
        </p:spPr>
        <p:txBody>
          <a:bodyPr>
            <a:noAutofit/>
          </a:bodyPr>
          <a:lstStyle/>
          <a:p>
            <a:pPr algn="ctr"/>
            <a:r>
              <a:rPr lang="fr-FR" sz="2400" b="1" dirty="0">
                <a:effectLst/>
                <a:latin typeface="Times New Roman" panose="02020603050405020304" pitchFamily="18" charset="0"/>
                <a:ea typeface="Calibri" panose="020F0502020204030204" pitchFamily="34" charset="0"/>
              </a:rPr>
              <a:t>Les déterminants de la légitimité du positionnement de la douane dans le champ sécuritaire</a:t>
            </a:r>
            <a:endParaRPr lang="fr-FR" sz="2400" b="1" dirty="0"/>
          </a:p>
        </p:txBody>
      </p:sp>
      <p:sp>
        <p:nvSpPr>
          <p:cNvPr id="5" name="ZoneTexte 4">
            <a:extLst>
              <a:ext uri="{FF2B5EF4-FFF2-40B4-BE49-F238E27FC236}">
                <a16:creationId xmlns:a16="http://schemas.microsoft.com/office/drawing/2014/main" id="{4704357A-3F90-A26D-A71D-2F13C72AFBF4}"/>
              </a:ext>
            </a:extLst>
          </p:cNvPr>
          <p:cNvSpPr txBox="1"/>
          <p:nvPr/>
        </p:nvSpPr>
        <p:spPr>
          <a:xfrm>
            <a:off x="233104" y="1568416"/>
            <a:ext cx="6573562" cy="9637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lnSpc>
                <a:spcPct val="150000"/>
              </a:lnSpc>
              <a:spcAft>
                <a:spcPts val="800"/>
              </a:spcAft>
            </a:pPr>
            <a:r>
              <a:rPr lang="fr-FR" sz="2000" b="1" dirty="0">
                <a:effectLst/>
                <a:latin typeface="Times New Roman" panose="02020603050405020304" pitchFamily="18" charset="0"/>
                <a:ea typeface="Calibri" panose="020F0502020204030204" pitchFamily="34" charset="0"/>
              </a:rPr>
              <a:t>Les options prises par l’Etat et les initiatives engagées par la Direction Générale des Douanes </a:t>
            </a:r>
            <a:endParaRPr lang="fr-FR" sz="20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AutoShape 2" descr="Organisation mondiale des douanes (OMD) - 2021 - Économie-Wiki.com">
            <a:extLst>
              <a:ext uri="{FF2B5EF4-FFF2-40B4-BE49-F238E27FC236}">
                <a16:creationId xmlns:a16="http://schemas.microsoft.com/office/drawing/2014/main" id="{E34AA5F0-82F8-A7DE-ABC0-57880308B066}"/>
              </a:ext>
            </a:extLst>
          </p:cNvPr>
          <p:cNvSpPr>
            <a:spLocks noChangeAspect="1" noChangeArrowheads="1"/>
          </p:cNvSpPr>
          <p:nvPr/>
        </p:nvSpPr>
        <p:spPr bwMode="auto">
          <a:xfrm rot="4784190">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2" name="Picture 2" descr="What is the difference between option and choice?">
            <a:extLst>
              <a:ext uri="{FF2B5EF4-FFF2-40B4-BE49-F238E27FC236}">
                <a16:creationId xmlns:a16="http://schemas.microsoft.com/office/drawing/2014/main" id="{68A323EE-3067-CEB7-1FB4-EC152B56F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04" y="2861510"/>
            <a:ext cx="3066986" cy="26936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p:cNvPicPr>
          <p:nvPr/>
        </p:nvPicPr>
        <p:blipFill>
          <a:blip r:embed="rId3" cstate="print"/>
          <a:srcRect/>
          <a:stretch>
            <a:fillRect/>
          </a:stretch>
        </p:blipFill>
        <p:spPr bwMode="auto">
          <a:xfrm>
            <a:off x="-1" y="-1"/>
            <a:ext cx="1776019" cy="1182533"/>
          </a:xfrm>
          <a:prstGeom prst="rect">
            <a:avLst/>
          </a:prstGeom>
          <a:noFill/>
          <a:ln w="9525">
            <a:noFill/>
            <a:miter lim="800000"/>
            <a:headEnd/>
            <a:tailEnd/>
          </a:ln>
        </p:spPr>
      </p:pic>
      <p:pic>
        <p:nvPicPr>
          <p:cNvPr id="8" name="Image 7"/>
          <p:cNvPicPr/>
          <p:nvPr/>
        </p:nvPicPr>
        <p:blipFill>
          <a:blip r:embed="rId4" cstate="print"/>
          <a:srcRect/>
          <a:stretch>
            <a:fillRect/>
          </a:stretch>
        </p:blipFill>
        <p:spPr bwMode="auto">
          <a:xfrm>
            <a:off x="10880289" y="32233"/>
            <a:ext cx="1247950" cy="1118063"/>
          </a:xfrm>
          <a:prstGeom prst="rect">
            <a:avLst/>
          </a:prstGeom>
          <a:noFill/>
        </p:spPr>
      </p:pic>
      <p:sp>
        <p:nvSpPr>
          <p:cNvPr id="10" name="ZoneTexte 9">
            <a:extLst>
              <a:ext uri="{FF2B5EF4-FFF2-40B4-BE49-F238E27FC236}">
                <a16:creationId xmlns:a16="http://schemas.microsoft.com/office/drawing/2014/main" id="{356FC552-0DA4-3201-49FE-8314AEAA68BF}"/>
              </a:ext>
            </a:extLst>
          </p:cNvPr>
          <p:cNvSpPr txBox="1"/>
          <p:nvPr/>
        </p:nvSpPr>
        <p:spPr>
          <a:xfrm>
            <a:off x="3467437" y="2593147"/>
            <a:ext cx="8179132" cy="3000821"/>
          </a:xfrm>
          <a:prstGeom prst="rect">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pPr marL="342900" lvl="0" indent="-342900" algn="just">
              <a:lnSpc>
                <a:spcPct val="150000"/>
              </a:lnSpc>
              <a:buFont typeface="Symbol" panose="05050102010706020507" pitchFamily="18" charset="2"/>
              <a:buChar char=""/>
            </a:pPr>
            <a:r>
              <a:rPr lang="fr-FR"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L’inscription au programme SPC++ ;</a:t>
            </a:r>
            <a:endParaRPr lang="fr-FR" b="1" dirty="0">
              <a:solidFill>
                <a:schemeClr val="tx1"/>
              </a:solidFill>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fr-FR"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création des brigades mixtes inter-états;</a:t>
            </a:r>
            <a:endParaRPr lang="fr-FR" b="1" dirty="0">
              <a:solidFill>
                <a:schemeClr val="tx1"/>
              </a:solidFill>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L’organisation régulière des recyclages au maniement des Armes et Munitions, couplés à des exercices de Tir ;</a:t>
            </a:r>
            <a:endParaRPr lang="fr-FR" sz="18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L’organisation régulière des recyclages à l’ordre serré ;</a:t>
            </a:r>
            <a:endParaRPr lang="fr-FR" sz="18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L’adhésion au programme Global Shield ;</a:t>
            </a:r>
            <a:endParaRPr lang="fr-FR" sz="18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mise en place des </a:t>
            </a:r>
            <a:r>
              <a:rPr lang="fr-FR"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CAATs</a:t>
            </a:r>
            <a:r>
              <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4343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BE115-CA8C-5C4D-F78E-E8A9E434B2DB}"/>
              </a:ext>
            </a:extLst>
          </p:cNvPr>
          <p:cNvSpPr>
            <a:spLocks noGrp="1"/>
          </p:cNvSpPr>
          <p:nvPr>
            <p:ph type="title"/>
          </p:nvPr>
        </p:nvSpPr>
        <p:spPr>
          <a:xfrm>
            <a:off x="1776018" y="135785"/>
            <a:ext cx="9104272" cy="1576137"/>
          </a:xfrm>
        </p:spPr>
        <p:txBody>
          <a:bodyPr>
            <a:noAutofit/>
          </a:bodyPr>
          <a:lstStyle/>
          <a:p>
            <a:pPr algn="ctr"/>
            <a:r>
              <a:rPr lang="fr-FR" sz="2400" b="1" dirty="0">
                <a:effectLst/>
                <a:latin typeface="Times New Roman" panose="02020603050405020304" pitchFamily="18" charset="0"/>
                <a:ea typeface="Calibri" panose="020F0502020204030204" pitchFamily="34" charset="0"/>
              </a:rPr>
              <a:t>Un exercice de tir organisé en collaboration avec l’Armée </a:t>
            </a:r>
            <a:endParaRPr lang="fr-FR" sz="2400" b="1" dirty="0"/>
          </a:p>
        </p:txBody>
      </p:sp>
      <p:sp>
        <p:nvSpPr>
          <p:cNvPr id="9" name="AutoShape 2" descr="Organisation mondiale des douanes (OMD) - 2021 - Économie-Wiki.com">
            <a:extLst>
              <a:ext uri="{FF2B5EF4-FFF2-40B4-BE49-F238E27FC236}">
                <a16:creationId xmlns:a16="http://schemas.microsoft.com/office/drawing/2014/main" id="{E34AA5F0-82F8-A7DE-ABC0-57880308B066}"/>
              </a:ext>
            </a:extLst>
          </p:cNvPr>
          <p:cNvSpPr>
            <a:spLocks noChangeAspect="1" noChangeArrowheads="1"/>
          </p:cNvSpPr>
          <p:nvPr/>
        </p:nvSpPr>
        <p:spPr bwMode="auto">
          <a:xfrm rot="4784190">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Picture 4"/>
          <p:cNvPicPr>
            <a:picLocks noChangeAspect="1"/>
          </p:cNvPicPr>
          <p:nvPr/>
        </p:nvPicPr>
        <p:blipFill>
          <a:blip r:embed="rId2" cstate="print"/>
          <a:srcRect/>
          <a:stretch>
            <a:fillRect/>
          </a:stretch>
        </p:blipFill>
        <p:spPr bwMode="auto">
          <a:xfrm>
            <a:off x="-1" y="-1"/>
            <a:ext cx="1776019" cy="1182533"/>
          </a:xfrm>
          <a:prstGeom prst="rect">
            <a:avLst/>
          </a:prstGeom>
          <a:noFill/>
          <a:ln w="9525">
            <a:noFill/>
            <a:miter lim="800000"/>
            <a:headEnd/>
            <a:tailEnd/>
          </a:ln>
        </p:spPr>
      </p:pic>
      <p:pic>
        <p:nvPicPr>
          <p:cNvPr id="8" name="Image 7"/>
          <p:cNvPicPr/>
          <p:nvPr/>
        </p:nvPicPr>
        <p:blipFill>
          <a:blip r:embed="rId3" cstate="print"/>
          <a:srcRect/>
          <a:stretch>
            <a:fillRect/>
          </a:stretch>
        </p:blipFill>
        <p:spPr bwMode="auto">
          <a:xfrm>
            <a:off x="10880289" y="32233"/>
            <a:ext cx="1247950" cy="1118063"/>
          </a:xfrm>
          <a:prstGeom prst="rect">
            <a:avLst/>
          </a:prstGeom>
          <a:noFill/>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548" y="1286082"/>
            <a:ext cx="4977716" cy="2799965"/>
          </a:xfrm>
          <a:prstGeom prst="rect">
            <a:avLst/>
          </a:prstGeom>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8868" y="2686064"/>
            <a:ext cx="5081847" cy="3811385"/>
          </a:xfrm>
          <a:prstGeom prst="rect">
            <a:avLst/>
          </a:prstGeom>
        </p:spPr>
      </p:pic>
      <p:pic>
        <p:nvPicPr>
          <p:cNvPr id="15" name="Imag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52" y="1286085"/>
            <a:ext cx="3733283" cy="2799962"/>
          </a:xfrm>
          <a:prstGeom prst="rect">
            <a:avLst/>
          </a:prstGeom>
        </p:spPr>
      </p:pic>
    </p:spTree>
    <p:extLst>
      <p:ext uri="{BB962C8B-B14F-4D97-AF65-F5344CB8AC3E}">
        <p14:creationId xmlns:p14="http://schemas.microsoft.com/office/powerpoint/2010/main" val="388669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1432C-259D-AC35-705E-ED21813E83A3}"/>
              </a:ext>
            </a:extLst>
          </p:cNvPr>
          <p:cNvSpPr>
            <a:spLocks noGrp="1"/>
          </p:cNvSpPr>
          <p:nvPr>
            <p:ph type="title"/>
          </p:nvPr>
        </p:nvSpPr>
        <p:spPr>
          <a:xfrm>
            <a:off x="1776018" y="-1"/>
            <a:ext cx="6695875" cy="1182532"/>
          </a:xfrm>
        </p:spPr>
        <p:txBody>
          <a:bodyPr vert="horz" lIns="91440" tIns="45720" rIns="91440" bIns="45720" rtlCol="0" anchor="ctr">
            <a:normAutofit/>
          </a:bodyPr>
          <a:lstStyle/>
          <a:p>
            <a:r>
              <a:rPr lang="en-US" sz="5400" spc="800" dirty="0">
                <a:solidFill>
                  <a:srgbClr val="2A1A00"/>
                </a:solidFill>
              </a:rPr>
              <a:t>PLAN DE L’EXPOSE</a:t>
            </a:r>
          </a:p>
        </p:txBody>
      </p:sp>
      <p:sp>
        <p:nvSpPr>
          <p:cNvPr id="3" name="Rectangle 2">
            <a:extLst>
              <a:ext uri="{FF2B5EF4-FFF2-40B4-BE49-F238E27FC236}">
                <a16:creationId xmlns:a16="http://schemas.microsoft.com/office/drawing/2014/main" id="{82E6AF40-5B06-1C7B-3DAB-37715CD0BFC9}"/>
              </a:ext>
            </a:extLst>
          </p:cNvPr>
          <p:cNvSpPr/>
          <p:nvPr/>
        </p:nvSpPr>
        <p:spPr>
          <a:xfrm>
            <a:off x="2303929" y="995082"/>
            <a:ext cx="9296399" cy="44088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gn="just">
              <a:lnSpc>
                <a:spcPct val="150000"/>
              </a:lnSpc>
              <a:spcAft>
                <a:spcPts val="800"/>
              </a:spcAft>
              <a:buFont typeface="+mj-lt"/>
              <a:buAutoNum type="romanUcPeriod"/>
            </a:pPr>
            <a:r>
              <a:rPr lang="fr-FR" sz="20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Contexte;</a:t>
            </a:r>
            <a:endParaRPr lang="fr-FR" sz="2000" b="1"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mj-lt"/>
              <a:buAutoNum type="romanUcPeriod"/>
            </a:pPr>
            <a:r>
              <a:rPr lang="fr-FR" sz="20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Réforme du Secteur de la Sécurité (RSS) : Une opportunité de légitimation des Douanes dans le Champ sécuritaire;</a:t>
            </a:r>
          </a:p>
          <a:p>
            <a:pPr marL="342900" lvl="0" indent="-342900" algn="just">
              <a:lnSpc>
                <a:spcPct val="150000"/>
              </a:lnSpc>
              <a:spcAft>
                <a:spcPts val="800"/>
              </a:spcAft>
              <a:buFont typeface="+mj-lt"/>
              <a:buAutoNum type="romanUcPeriod"/>
            </a:pPr>
            <a:r>
              <a:rPr lang="fr-FR" sz="20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Les déterminants du positionnement des douanes Camerounaises dans le champ sécuritaire au Cameroun et les options prises par l’Etat;</a:t>
            </a:r>
            <a:endParaRPr lang="fr-FR" sz="2000" b="1"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romanUcPeriod"/>
            </a:pPr>
            <a:r>
              <a:rPr lang="fr-FR" sz="20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Contraintes et défis.</a:t>
            </a:r>
            <a:endParaRPr lang="fr-FR" sz="2000" b="1"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a typeface="Calibri" panose="020F0502020204030204" pitchFamily="34" charset="0"/>
              <a:cs typeface="Times New Roman" panose="02020603050405020304" pitchFamily="18" charset="0"/>
            </a:endParaRPr>
          </a:p>
          <a:p>
            <a:pPr algn="ctr"/>
            <a:endParaRPr lang="fr-FR" sz="2000" dirty="0">
              <a:ln w="0"/>
              <a:solidFill>
                <a:schemeClr val="tx1"/>
              </a:solidFill>
              <a:effectLst>
                <a:outerShdw blurRad="38100" dist="19050" dir="2700000" algn="tl" rotWithShape="0">
                  <a:schemeClr val="dk1">
                    <a:alpha val="40000"/>
                  </a:schemeClr>
                </a:outerShdw>
              </a:effectLst>
            </a:endParaRPr>
          </a:p>
        </p:txBody>
      </p:sp>
      <p:sp>
        <p:nvSpPr>
          <p:cNvPr id="4" name="Flèche : droite rayée 3">
            <a:extLst>
              <a:ext uri="{FF2B5EF4-FFF2-40B4-BE49-F238E27FC236}">
                <a16:creationId xmlns:a16="http://schemas.microsoft.com/office/drawing/2014/main" id="{9DF05727-FDA6-4ED2-595B-E19F3BD177BD}"/>
              </a:ext>
            </a:extLst>
          </p:cNvPr>
          <p:cNvSpPr/>
          <p:nvPr/>
        </p:nvSpPr>
        <p:spPr>
          <a:xfrm rot="5400000">
            <a:off x="-566834" y="2691267"/>
            <a:ext cx="4379498" cy="1362028"/>
          </a:xfrm>
          <a:prstGeom prst="stripedRigh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pic>
        <p:nvPicPr>
          <p:cNvPr id="5" name="Picture 4"/>
          <p:cNvPicPr>
            <a:picLocks noChangeAspect="1"/>
          </p:cNvPicPr>
          <p:nvPr/>
        </p:nvPicPr>
        <p:blipFill>
          <a:blip r:embed="rId2" cstate="print"/>
          <a:srcRect/>
          <a:stretch>
            <a:fillRect/>
          </a:stretch>
        </p:blipFill>
        <p:spPr bwMode="auto">
          <a:xfrm>
            <a:off x="-1" y="-1"/>
            <a:ext cx="1776019" cy="1182533"/>
          </a:xfrm>
          <a:prstGeom prst="rect">
            <a:avLst/>
          </a:prstGeom>
          <a:noFill/>
          <a:ln w="9525">
            <a:noFill/>
            <a:miter lim="800000"/>
            <a:headEnd/>
            <a:tailEnd/>
          </a:ln>
        </p:spPr>
      </p:pic>
      <p:pic>
        <p:nvPicPr>
          <p:cNvPr id="6" name="Image 5"/>
          <p:cNvPicPr/>
          <p:nvPr/>
        </p:nvPicPr>
        <p:blipFill>
          <a:blip r:embed="rId3" cstate="print"/>
          <a:srcRect/>
          <a:stretch>
            <a:fillRect/>
          </a:stretch>
        </p:blipFill>
        <p:spPr bwMode="auto">
          <a:xfrm>
            <a:off x="10880289" y="32233"/>
            <a:ext cx="1247950" cy="1118063"/>
          </a:xfrm>
          <a:prstGeom prst="rect">
            <a:avLst/>
          </a:prstGeom>
          <a:noFill/>
        </p:spPr>
      </p:pic>
    </p:spTree>
    <p:extLst>
      <p:ext uri="{BB962C8B-B14F-4D97-AF65-F5344CB8AC3E}">
        <p14:creationId xmlns:p14="http://schemas.microsoft.com/office/powerpoint/2010/main" val="253282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BE115-CA8C-5C4D-F78E-E8A9E434B2DB}"/>
              </a:ext>
            </a:extLst>
          </p:cNvPr>
          <p:cNvSpPr>
            <a:spLocks noGrp="1"/>
          </p:cNvSpPr>
          <p:nvPr>
            <p:ph type="title"/>
          </p:nvPr>
        </p:nvSpPr>
        <p:spPr>
          <a:xfrm>
            <a:off x="1776018" y="135785"/>
            <a:ext cx="9104272" cy="1576137"/>
          </a:xfrm>
        </p:spPr>
        <p:txBody>
          <a:bodyPr>
            <a:noAutofit/>
          </a:bodyPr>
          <a:lstStyle/>
          <a:p>
            <a:pPr algn="ctr"/>
            <a:r>
              <a:rPr lang="fr-FR" sz="2000" b="1" dirty="0">
                <a:effectLst/>
                <a:latin typeface="Times New Roman" panose="02020603050405020304" pitchFamily="18" charset="0"/>
                <a:ea typeface="Calibri" panose="020F0502020204030204" pitchFamily="34" charset="0"/>
              </a:rPr>
              <a:t>Les déterminants de la légitimité du positionnement de la douane dans le champ sécuritaire</a:t>
            </a:r>
            <a:endParaRPr lang="fr-FR" sz="2000" b="1" dirty="0"/>
          </a:p>
        </p:txBody>
      </p:sp>
      <p:sp>
        <p:nvSpPr>
          <p:cNvPr id="5" name="ZoneTexte 4">
            <a:extLst>
              <a:ext uri="{FF2B5EF4-FFF2-40B4-BE49-F238E27FC236}">
                <a16:creationId xmlns:a16="http://schemas.microsoft.com/office/drawing/2014/main" id="{4704357A-3F90-A26D-A71D-2F13C72AFBF4}"/>
              </a:ext>
            </a:extLst>
          </p:cNvPr>
          <p:cNvSpPr txBox="1"/>
          <p:nvPr/>
        </p:nvSpPr>
        <p:spPr>
          <a:xfrm>
            <a:off x="233104" y="1581894"/>
            <a:ext cx="6573562" cy="9637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lnSpc>
                <a:spcPct val="150000"/>
              </a:lnSpc>
              <a:spcAft>
                <a:spcPts val="800"/>
              </a:spcAft>
            </a:pPr>
            <a:r>
              <a:rPr lang="fr-FR" sz="2000" b="1" dirty="0">
                <a:effectLst/>
                <a:latin typeface="Times New Roman" panose="02020603050405020304" pitchFamily="18" charset="0"/>
                <a:ea typeface="Calibri" panose="020F0502020204030204" pitchFamily="34" charset="0"/>
              </a:rPr>
              <a:t>Les options prises par l’Etat et les initiatives engagées par la Direction Générale des Douanes </a:t>
            </a:r>
            <a:endParaRPr lang="fr-FR" sz="20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356FC552-0DA4-3201-49FE-8314AEAA68BF}"/>
              </a:ext>
            </a:extLst>
          </p:cNvPr>
          <p:cNvSpPr txBox="1"/>
          <p:nvPr/>
        </p:nvSpPr>
        <p:spPr>
          <a:xfrm>
            <a:off x="3467437" y="2593147"/>
            <a:ext cx="8179132" cy="3000821"/>
          </a:xfrm>
          <a:prstGeom prst="rect">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pPr marL="342900" lvl="0" indent="-342900" algn="just">
              <a:lnSpc>
                <a:spcPct val="150000"/>
              </a:lnSpc>
              <a:buFont typeface="Symbol" panose="05050102010706020507" pitchFamily="18" charset="2"/>
              <a:buChar char=""/>
            </a:pPr>
            <a:r>
              <a:rPr lang="fr-FR"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réorganisation de la Direction Générale des Douanes en vue d’une pleine assumation des missions sécuritaires; ;</a:t>
            </a:r>
            <a:endParaRPr lang="fr-FR" b="1" dirty="0">
              <a:solidFill>
                <a:schemeClr val="tx1"/>
              </a:solidFill>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fr-FR"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L’élaboration d’un statut spécial en vue du renforcement du pouvoir de négociation de la Douane;</a:t>
            </a:r>
            <a:endParaRPr lang="fr-FR" b="1" dirty="0">
              <a:solidFill>
                <a:schemeClr val="tx1"/>
              </a:solidFill>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L’élaboration d’un règlement de discipline de l’Administration des douanes, en vue de </a:t>
            </a:r>
            <a:r>
              <a:rPr lang="fr-FR"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renforcer la discipline au sein des effectifs à l’aune de l’ordre établie au sein des armées, et stabiliser les règles de conduite.</a:t>
            </a:r>
            <a:r>
              <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AutoShape 2" descr="Organisation mondiale des douanes (OMD) - 2021 - Économie-Wiki.com">
            <a:extLst>
              <a:ext uri="{FF2B5EF4-FFF2-40B4-BE49-F238E27FC236}">
                <a16:creationId xmlns:a16="http://schemas.microsoft.com/office/drawing/2014/main" id="{E34AA5F0-82F8-A7DE-ABC0-57880308B066}"/>
              </a:ext>
            </a:extLst>
          </p:cNvPr>
          <p:cNvSpPr>
            <a:spLocks noChangeAspect="1" noChangeArrowheads="1"/>
          </p:cNvSpPr>
          <p:nvPr/>
        </p:nvSpPr>
        <p:spPr bwMode="auto">
          <a:xfrm rot="4784190">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2" name="Picture 2" descr="What is the difference between option and choice?">
            <a:extLst>
              <a:ext uri="{FF2B5EF4-FFF2-40B4-BE49-F238E27FC236}">
                <a16:creationId xmlns:a16="http://schemas.microsoft.com/office/drawing/2014/main" id="{68A323EE-3067-CEB7-1FB4-EC152B56F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04" y="2861510"/>
            <a:ext cx="3066986" cy="26936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p:cNvPicPr>
          <p:nvPr/>
        </p:nvPicPr>
        <p:blipFill>
          <a:blip r:embed="rId3" cstate="print"/>
          <a:srcRect/>
          <a:stretch>
            <a:fillRect/>
          </a:stretch>
        </p:blipFill>
        <p:spPr bwMode="auto">
          <a:xfrm>
            <a:off x="-1" y="-1"/>
            <a:ext cx="1776019" cy="1182533"/>
          </a:xfrm>
          <a:prstGeom prst="rect">
            <a:avLst/>
          </a:prstGeom>
          <a:noFill/>
          <a:ln w="9525">
            <a:noFill/>
            <a:miter lim="800000"/>
            <a:headEnd/>
            <a:tailEnd/>
          </a:ln>
        </p:spPr>
      </p:pic>
      <p:pic>
        <p:nvPicPr>
          <p:cNvPr id="8" name="Image 7"/>
          <p:cNvPicPr/>
          <p:nvPr/>
        </p:nvPicPr>
        <p:blipFill>
          <a:blip r:embed="rId4" cstate="print"/>
          <a:srcRect/>
          <a:stretch>
            <a:fillRect/>
          </a:stretch>
        </p:blipFill>
        <p:spPr bwMode="auto">
          <a:xfrm>
            <a:off x="10880289" y="32233"/>
            <a:ext cx="1247950" cy="1118063"/>
          </a:xfrm>
          <a:prstGeom prst="rect">
            <a:avLst/>
          </a:prstGeom>
          <a:noFill/>
        </p:spPr>
      </p:pic>
    </p:spTree>
    <p:extLst>
      <p:ext uri="{BB962C8B-B14F-4D97-AF65-F5344CB8AC3E}">
        <p14:creationId xmlns:p14="http://schemas.microsoft.com/office/powerpoint/2010/main" val="797030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BE115-CA8C-5C4D-F78E-E8A9E434B2DB}"/>
              </a:ext>
            </a:extLst>
          </p:cNvPr>
          <p:cNvSpPr>
            <a:spLocks noGrp="1"/>
          </p:cNvSpPr>
          <p:nvPr>
            <p:ph type="title"/>
          </p:nvPr>
        </p:nvSpPr>
        <p:spPr>
          <a:xfrm>
            <a:off x="685801" y="135785"/>
            <a:ext cx="10396882" cy="1576137"/>
          </a:xfrm>
        </p:spPr>
        <p:txBody>
          <a:bodyPr>
            <a:noAutofit/>
          </a:bodyPr>
          <a:lstStyle/>
          <a:p>
            <a:pPr algn="ctr"/>
            <a:r>
              <a:rPr lang="fr-FR" sz="3600" b="1" dirty="0">
                <a:latin typeface="Times New Roman" panose="02020603050405020304" pitchFamily="18" charset="0"/>
                <a:ea typeface="Calibri" panose="020F0502020204030204" pitchFamily="34" charset="0"/>
              </a:rPr>
              <a:t>CONTRAINTES ET DEFIS</a:t>
            </a:r>
          </a:p>
        </p:txBody>
      </p:sp>
      <p:sp>
        <p:nvSpPr>
          <p:cNvPr id="9" name="AutoShape 2" descr="Organisation mondiale des douanes (OMD) - 2021 - Économie-Wiki.com">
            <a:extLst>
              <a:ext uri="{FF2B5EF4-FFF2-40B4-BE49-F238E27FC236}">
                <a16:creationId xmlns:a16="http://schemas.microsoft.com/office/drawing/2014/main" id="{E34AA5F0-82F8-A7DE-ABC0-57880308B066}"/>
              </a:ext>
            </a:extLst>
          </p:cNvPr>
          <p:cNvSpPr>
            <a:spLocks noChangeAspect="1" noChangeArrowheads="1"/>
          </p:cNvSpPr>
          <p:nvPr/>
        </p:nvSpPr>
        <p:spPr bwMode="auto">
          <a:xfrm rot="4784190">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146" name="Picture 2" descr="Défis – Ecole primaire publique Elisabeth Martres">
            <a:extLst>
              <a:ext uri="{FF2B5EF4-FFF2-40B4-BE49-F238E27FC236}">
                <a16:creationId xmlns:a16="http://schemas.microsoft.com/office/drawing/2014/main" id="{34314A74-056A-34D9-D950-26E139858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824" y="1286082"/>
            <a:ext cx="4128408" cy="17990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ontraintes | Mairie Grand Dakar">
            <a:extLst>
              <a:ext uri="{FF2B5EF4-FFF2-40B4-BE49-F238E27FC236}">
                <a16:creationId xmlns:a16="http://schemas.microsoft.com/office/drawing/2014/main" id="{01714DCB-32BB-B443-AD51-4E491A20F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52" y="1242189"/>
            <a:ext cx="3814008"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Flèche : double flèche horizontale 5">
            <a:extLst>
              <a:ext uri="{FF2B5EF4-FFF2-40B4-BE49-F238E27FC236}">
                <a16:creationId xmlns:a16="http://schemas.microsoft.com/office/drawing/2014/main" id="{85B8D8A1-5A31-CC14-E2B2-4AF16938065F}"/>
              </a:ext>
            </a:extLst>
          </p:cNvPr>
          <p:cNvSpPr/>
          <p:nvPr/>
        </p:nvSpPr>
        <p:spPr>
          <a:xfrm>
            <a:off x="4028861" y="1864242"/>
            <a:ext cx="3196962" cy="3542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12CDE644-58C0-3EE7-98E0-6DD877D9CC50}"/>
              </a:ext>
            </a:extLst>
          </p:cNvPr>
          <p:cNvSpPr txBox="1"/>
          <p:nvPr/>
        </p:nvSpPr>
        <p:spPr>
          <a:xfrm>
            <a:off x="214852" y="2907701"/>
            <a:ext cx="3814008" cy="2323713"/>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marL="342900" lvl="0" indent="-342900" algn="just">
              <a:lnSpc>
                <a:spcPct val="150000"/>
              </a:lnSpc>
              <a:spcAft>
                <a:spcPts val="600"/>
              </a:spcAft>
              <a:buFont typeface="Wingdings" panose="05000000000000000000" pitchFamily="2" charset="2"/>
              <a:buChar char=""/>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Conciliation entre les impératifs de sécurité et exigences de facilitation</a:t>
            </a:r>
            <a:endParaRPr lang="fr-FR" sz="1800" b="1"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Logistiques</a:t>
            </a:r>
            <a:endParaRPr lang="fr-FR" sz="1800" b="1"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Renforcement des capacités</a:t>
            </a:r>
            <a:endParaRPr lang="fr-FR" sz="1800" b="1"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2" name="ZoneTexte 11">
            <a:extLst>
              <a:ext uri="{FF2B5EF4-FFF2-40B4-BE49-F238E27FC236}">
                <a16:creationId xmlns:a16="http://schemas.microsoft.com/office/drawing/2014/main" id="{26DE3BEA-2A42-5188-5C83-578B897603E0}"/>
              </a:ext>
            </a:extLst>
          </p:cNvPr>
          <p:cNvSpPr txBox="1"/>
          <p:nvPr/>
        </p:nvSpPr>
        <p:spPr>
          <a:xfrm>
            <a:off x="7280824" y="3173280"/>
            <a:ext cx="4128408" cy="195951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342900" lvl="0" indent="-342900" algn="just">
              <a:lnSpc>
                <a:spcPct val="150000"/>
              </a:lnSpc>
              <a:spcAft>
                <a:spcPts val="800"/>
              </a:spcAft>
              <a:buFont typeface="Wingdings" panose="05000000000000000000" pitchFamily="2" charset="2"/>
              <a:buChar char=""/>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Capitalisation des acquis</a:t>
            </a:r>
            <a:endParaRPr lang="fr-FR" sz="1800" b="1"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Maitrise de la prise en charge</a:t>
            </a:r>
            <a:endParaRPr lang="fr-FR" sz="1800" b="1"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Affirmation de notre légitimité dans le segment sécuritaire</a:t>
            </a:r>
            <a:endParaRPr lang="fr-FR" sz="1800" b="1"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11" name="Picture 4"/>
          <p:cNvPicPr>
            <a:picLocks noChangeAspect="1"/>
          </p:cNvPicPr>
          <p:nvPr/>
        </p:nvPicPr>
        <p:blipFill>
          <a:blip r:embed="rId4" cstate="print"/>
          <a:srcRect/>
          <a:stretch>
            <a:fillRect/>
          </a:stretch>
        </p:blipFill>
        <p:spPr bwMode="auto">
          <a:xfrm>
            <a:off x="-1" y="-1"/>
            <a:ext cx="1776019" cy="1182533"/>
          </a:xfrm>
          <a:prstGeom prst="rect">
            <a:avLst/>
          </a:prstGeom>
          <a:noFill/>
          <a:ln w="9525">
            <a:noFill/>
            <a:miter lim="800000"/>
            <a:headEnd/>
            <a:tailEnd/>
          </a:ln>
        </p:spPr>
      </p:pic>
      <p:pic>
        <p:nvPicPr>
          <p:cNvPr id="13" name="Image 12"/>
          <p:cNvPicPr/>
          <p:nvPr/>
        </p:nvPicPr>
        <p:blipFill>
          <a:blip r:embed="rId5" cstate="print"/>
          <a:srcRect/>
          <a:stretch>
            <a:fillRect/>
          </a:stretch>
        </p:blipFill>
        <p:spPr bwMode="auto">
          <a:xfrm>
            <a:off x="10880289" y="32233"/>
            <a:ext cx="1247950" cy="1118063"/>
          </a:xfrm>
          <a:prstGeom prst="rect">
            <a:avLst/>
          </a:prstGeom>
          <a:noFill/>
        </p:spPr>
      </p:pic>
    </p:spTree>
    <p:extLst>
      <p:ext uri="{BB962C8B-B14F-4D97-AF65-F5344CB8AC3E}">
        <p14:creationId xmlns:p14="http://schemas.microsoft.com/office/powerpoint/2010/main" val="1182234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9C528D2-F083-F507-2880-D9C25C36E671}"/>
              </a:ext>
            </a:extLst>
          </p:cNvPr>
          <p:cNvSpPr txBox="1"/>
          <p:nvPr/>
        </p:nvSpPr>
        <p:spPr>
          <a:xfrm>
            <a:off x="4858978" y="4400352"/>
            <a:ext cx="6670713"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lnSpc>
                <a:spcPct val="150000"/>
              </a:lnSpc>
              <a:spcAft>
                <a:spcPts val="800"/>
              </a:spcAft>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La validation d’un lien ontologique entre le renseignement prévisionnel, la guerre prévisionnelle et la </a:t>
            </a:r>
            <a:r>
              <a:rPr lang="fr-FR" sz="1800" b="1">
                <a:effectLst/>
                <a:latin typeface="Times New Roman" panose="02020603050405020304" pitchFamily="18" charset="0"/>
                <a:ea typeface="Calibri" panose="020F0502020204030204" pitchFamily="34" charset="0"/>
                <a:cs typeface="Times New Roman" panose="02020603050405020304" pitchFamily="18" charset="0"/>
              </a:rPr>
              <a:t>sécurité durable.</a:t>
            </a:r>
            <a:endParaRPr lang="fr-FR"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Titre 1">
            <a:extLst>
              <a:ext uri="{FF2B5EF4-FFF2-40B4-BE49-F238E27FC236}">
                <a16:creationId xmlns:a16="http://schemas.microsoft.com/office/drawing/2014/main" id="{0AB708C8-71AB-048F-9965-97783BE27CEE}"/>
              </a:ext>
            </a:extLst>
          </p:cNvPr>
          <p:cNvSpPr>
            <a:spLocks noGrp="1"/>
          </p:cNvSpPr>
          <p:nvPr>
            <p:ph type="title"/>
          </p:nvPr>
        </p:nvSpPr>
        <p:spPr>
          <a:xfrm>
            <a:off x="685800" y="60157"/>
            <a:ext cx="10396882" cy="1151965"/>
          </a:xfrm>
        </p:spPr>
        <p:txBody>
          <a:bodyPr/>
          <a:lstStyle/>
          <a:p>
            <a:pPr algn="ctr"/>
            <a:r>
              <a:rPr lang="fr-FR" dirty="0"/>
              <a:t>CONCLUSION</a:t>
            </a:r>
          </a:p>
        </p:txBody>
      </p:sp>
      <p:sp>
        <p:nvSpPr>
          <p:cNvPr id="7" name="Flèche : droite rayée 6">
            <a:extLst>
              <a:ext uri="{FF2B5EF4-FFF2-40B4-BE49-F238E27FC236}">
                <a16:creationId xmlns:a16="http://schemas.microsoft.com/office/drawing/2014/main" id="{1FF128AB-E366-D4F6-831A-D5AF8FA294D3}"/>
              </a:ext>
            </a:extLst>
          </p:cNvPr>
          <p:cNvSpPr/>
          <p:nvPr/>
        </p:nvSpPr>
        <p:spPr>
          <a:xfrm>
            <a:off x="0" y="2151935"/>
            <a:ext cx="4771381" cy="2158808"/>
          </a:xfrm>
          <a:prstGeom prst="stripedRight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Trois éléments </a:t>
            </a:r>
            <a:r>
              <a:rPr lang="fr-FR"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permett</a:t>
            </a:r>
            <a:r>
              <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ent de comprendre la démarche adoptée par le Cameroun  </a:t>
            </a:r>
            <a:endParaRPr lang="fr-FR" b="1" dirty="0">
              <a:solidFill>
                <a:schemeClr val="tx1"/>
              </a:solidFill>
            </a:endParaRPr>
          </a:p>
        </p:txBody>
      </p:sp>
      <p:sp>
        <p:nvSpPr>
          <p:cNvPr id="9" name="ZoneTexte 8">
            <a:extLst>
              <a:ext uri="{FF2B5EF4-FFF2-40B4-BE49-F238E27FC236}">
                <a16:creationId xmlns:a16="http://schemas.microsoft.com/office/drawing/2014/main" id="{E0F667A2-27EF-5A88-9AD3-6CF2145A5301}"/>
              </a:ext>
            </a:extLst>
          </p:cNvPr>
          <p:cNvSpPr txBox="1"/>
          <p:nvPr/>
        </p:nvSpPr>
        <p:spPr>
          <a:xfrm>
            <a:off x="4858979" y="1468522"/>
            <a:ext cx="6670712"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lnSpc>
                <a:spcPct val="150000"/>
              </a:lnSpc>
              <a:spcAft>
                <a:spcPts val="800"/>
              </a:spcAft>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Le consensus sur la prise en compte des processus imaginés par les acteurs autres que les forces traditionnelles du secteur de défense et de sécurité pour relever les défis des menaces et vulnérabilités contemporaines</a:t>
            </a:r>
            <a:r>
              <a:rPr lang="fr-FR" b="1" dirty="0">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DBAA3FEA-9564-EF89-E365-97977B94DBBD}"/>
              </a:ext>
            </a:extLst>
          </p:cNvPr>
          <p:cNvSpPr txBox="1"/>
          <p:nvPr/>
        </p:nvSpPr>
        <p:spPr>
          <a:xfrm>
            <a:off x="4858978" y="3349935"/>
            <a:ext cx="6670712"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lnSpc>
                <a:spcPct val="150000"/>
              </a:lnSpc>
              <a:spcAft>
                <a:spcPts val="800"/>
              </a:spcAft>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La prise de conscience que la sécurité humaine et le développement conditionnent la sécurité du territoire ;</a:t>
            </a:r>
            <a:endParaRPr lang="fr-FR"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2050" name="Picture 2" descr="59 325 photos et images de Trois Objets - Getty Images">
            <a:extLst>
              <a:ext uri="{FF2B5EF4-FFF2-40B4-BE49-F238E27FC236}">
                <a16:creationId xmlns:a16="http://schemas.microsoft.com/office/drawing/2014/main" id="{135E2A72-8FB8-C3D2-D50F-445A6581E3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7128"/>
          <a:stretch/>
        </p:blipFill>
        <p:spPr bwMode="auto">
          <a:xfrm>
            <a:off x="48841" y="1273671"/>
            <a:ext cx="4083145" cy="8167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p:cNvPicPr>
          <p:nvPr/>
        </p:nvPicPr>
        <p:blipFill>
          <a:blip r:embed="rId3" cstate="print"/>
          <a:srcRect/>
          <a:stretch>
            <a:fillRect/>
          </a:stretch>
        </p:blipFill>
        <p:spPr bwMode="auto">
          <a:xfrm>
            <a:off x="-1" y="-1"/>
            <a:ext cx="1776019" cy="1182533"/>
          </a:xfrm>
          <a:prstGeom prst="rect">
            <a:avLst/>
          </a:prstGeom>
          <a:noFill/>
          <a:ln w="9525">
            <a:noFill/>
            <a:miter lim="800000"/>
            <a:headEnd/>
            <a:tailEnd/>
          </a:ln>
        </p:spPr>
      </p:pic>
      <p:pic>
        <p:nvPicPr>
          <p:cNvPr id="10" name="Image 9"/>
          <p:cNvPicPr/>
          <p:nvPr/>
        </p:nvPicPr>
        <p:blipFill>
          <a:blip r:embed="rId4" cstate="print"/>
          <a:srcRect/>
          <a:stretch>
            <a:fillRect/>
          </a:stretch>
        </p:blipFill>
        <p:spPr bwMode="auto">
          <a:xfrm>
            <a:off x="10880289" y="32233"/>
            <a:ext cx="1247950" cy="1118063"/>
          </a:xfrm>
          <a:prstGeom prst="rect">
            <a:avLst/>
          </a:prstGeom>
          <a:noFill/>
        </p:spPr>
      </p:pic>
    </p:spTree>
    <p:extLst>
      <p:ext uri="{BB962C8B-B14F-4D97-AF65-F5344CB8AC3E}">
        <p14:creationId xmlns:p14="http://schemas.microsoft.com/office/powerpoint/2010/main" val="1133991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521"/>
            <a:ext cx="12192000" cy="7081521"/>
          </a:xfrm>
          <a:prstGeom prst="rect">
            <a:avLst/>
          </a:prstGeom>
        </p:spPr>
      </p:pic>
      <p:sp>
        <p:nvSpPr>
          <p:cNvPr id="5" name="Titre 1">
            <a:extLst>
              <a:ext uri="{FF2B5EF4-FFF2-40B4-BE49-F238E27FC236}">
                <a16:creationId xmlns:a16="http://schemas.microsoft.com/office/drawing/2014/main" id="{0AB708C8-71AB-048F-9965-97783BE27CEE}"/>
              </a:ext>
            </a:extLst>
          </p:cNvPr>
          <p:cNvSpPr>
            <a:spLocks noGrp="1"/>
          </p:cNvSpPr>
          <p:nvPr>
            <p:ph type="title"/>
          </p:nvPr>
        </p:nvSpPr>
        <p:spPr>
          <a:xfrm>
            <a:off x="2987040" y="5700299"/>
            <a:ext cx="8217562" cy="1151965"/>
          </a:xfrm>
        </p:spPr>
        <p:txBody>
          <a:bodyPr>
            <a:normAutofit/>
          </a:bodyPr>
          <a:lstStyle/>
          <a:p>
            <a:pPr algn="ctr"/>
            <a:r>
              <a:rPr lang="fr-FR" sz="3600" dirty="0" err="1"/>
              <a:t>Thanks</a:t>
            </a:r>
            <a:r>
              <a:rPr lang="fr-FR" sz="3600" dirty="0"/>
              <a:t> </a:t>
            </a:r>
            <a:r>
              <a:rPr lang="fr-FR" sz="3600" dirty="0" err="1"/>
              <a:t>you</a:t>
            </a:r>
            <a:r>
              <a:rPr lang="fr-FR" sz="3600" dirty="0"/>
              <a:t> for </a:t>
            </a:r>
            <a:r>
              <a:rPr lang="fr-FR" sz="3600" dirty="0" err="1"/>
              <a:t>your</a:t>
            </a:r>
            <a:r>
              <a:rPr lang="fr-FR" sz="3600" dirty="0"/>
              <a:t> </a:t>
            </a:r>
            <a:r>
              <a:rPr lang="fr-FR" sz="3600" dirty="0" err="1"/>
              <a:t>kind</a:t>
            </a:r>
            <a:r>
              <a:rPr lang="fr-FR" sz="3600" dirty="0"/>
              <a:t> attention</a:t>
            </a:r>
          </a:p>
        </p:txBody>
      </p:sp>
    </p:spTree>
    <p:extLst>
      <p:ext uri="{BB962C8B-B14F-4D97-AF65-F5344CB8AC3E}">
        <p14:creationId xmlns:p14="http://schemas.microsoft.com/office/powerpoint/2010/main" val="156490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E6C14-B09C-3F8A-653E-4B3FFA56CF2C}"/>
              </a:ext>
            </a:extLst>
          </p:cNvPr>
          <p:cNvSpPr>
            <a:spLocks noGrp="1"/>
          </p:cNvSpPr>
          <p:nvPr>
            <p:ph type="title"/>
          </p:nvPr>
        </p:nvSpPr>
        <p:spPr>
          <a:xfrm>
            <a:off x="685800" y="60157"/>
            <a:ext cx="10396882" cy="1151965"/>
          </a:xfrm>
        </p:spPr>
        <p:txBody>
          <a:bodyPr/>
          <a:lstStyle/>
          <a:p>
            <a:pPr algn="ctr"/>
            <a:r>
              <a:rPr lang="fr-FR" dirty="0"/>
              <a:t>CONTEXTE ET JUSTIFICATION</a:t>
            </a:r>
          </a:p>
        </p:txBody>
      </p:sp>
      <p:graphicFrame>
        <p:nvGraphicFramePr>
          <p:cNvPr id="4" name="Diagramme 3">
            <a:extLst>
              <a:ext uri="{FF2B5EF4-FFF2-40B4-BE49-F238E27FC236}">
                <a16:creationId xmlns:a16="http://schemas.microsoft.com/office/drawing/2014/main" id="{AD0C10CB-8899-2C63-AE87-04A7778E14B4}"/>
              </a:ext>
            </a:extLst>
          </p:cNvPr>
          <p:cNvGraphicFramePr/>
          <p:nvPr>
            <p:extLst>
              <p:ext uri="{D42A27DB-BD31-4B8C-83A1-F6EECF244321}">
                <p14:modId xmlns:p14="http://schemas.microsoft.com/office/powerpoint/2010/main" val="3722496498"/>
              </p:ext>
            </p:extLst>
          </p:nvPr>
        </p:nvGraphicFramePr>
        <p:xfrm>
          <a:off x="328290" y="988309"/>
          <a:ext cx="10933268"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srcRect/>
          <a:stretch>
            <a:fillRect/>
          </a:stretch>
        </p:blipFill>
        <p:spPr bwMode="auto">
          <a:xfrm>
            <a:off x="-1" y="-1"/>
            <a:ext cx="1776019" cy="1182533"/>
          </a:xfrm>
          <a:prstGeom prst="rect">
            <a:avLst/>
          </a:prstGeom>
          <a:noFill/>
          <a:ln w="9525">
            <a:noFill/>
            <a:miter lim="800000"/>
            <a:headEnd/>
            <a:tailEnd/>
          </a:ln>
        </p:spPr>
      </p:pic>
      <p:pic>
        <p:nvPicPr>
          <p:cNvPr id="6" name="Image 5"/>
          <p:cNvPicPr/>
          <p:nvPr/>
        </p:nvPicPr>
        <p:blipFill>
          <a:blip r:embed="rId8" cstate="print"/>
          <a:srcRect/>
          <a:stretch>
            <a:fillRect/>
          </a:stretch>
        </p:blipFill>
        <p:spPr bwMode="auto">
          <a:xfrm>
            <a:off x="10880289" y="32233"/>
            <a:ext cx="1247950" cy="1118063"/>
          </a:xfrm>
          <a:prstGeom prst="rect">
            <a:avLst/>
          </a:prstGeom>
          <a:noFill/>
        </p:spPr>
      </p:pic>
    </p:spTree>
    <p:extLst>
      <p:ext uri="{BB962C8B-B14F-4D97-AF65-F5344CB8AC3E}">
        <p14:creationId xmlns:p14="http://schemas.microsoft.com/office/powerpoint/2010/main" val="4262664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0AB708C8-71AB-048F-9965-97783BE27CEE}"/>
              </a:ext>
            </a:extLst>
          </p:cNvPr>
          <p:cNvSpPr>
            <a:spLocks noGrp="1"/>
          </p:cNvSpPr>
          <p:nvPr>
            <p:ph type="title"/>
          </p:nvPr>
        </p:nvSpPr>
        <p:spPr>
          <a:xfrm>
            <a:off x="685800" y="60157"/>
            <a:ext cx="10396882" cy="1151965"/>
          </a:xfrm>
        </p:spPr>
        <p:txBody>
          <a:bodyPr/>
          <a:lstStyle/>
          <a:p>
            <a:pPr algn="ctr"/>
            <a:r>
              <a:rPr lang="fr-FR" dirty="0"/>
              <a:t>CONTEXTE ET JUSTIFICATION</a:t>
            </a:r>
          </a:p>
        </p:txBody>
      </p:sp>
      <p:sp>
        <p:nvSpPr>
          <p:cNvPr id="7" name="Phylactère : pensées 6">
            <a:extLst>
              <a:ext uri="{FF2B5EF4-FFF2-40B4-BE49-F238E27FC236}">
                <a16:creationId xmlns:a16="http://schemas.microsoft.com/office/drawing/2014/main" id="{1FF128AB-E366-D4F6-831A-D5AF8FA294D3}"/>
              </a:ext>
            </a:extLst>
          </p:cNvPr>
          <p:cNvSpPr/>
          <p:nvPr/>
        </p:nvSpPr>
        <p:spPr>
          <a:xfrm>
            <a:off x="901856" y="1129060"/>
            <a:ext cx="3983759" cy="1127035"/>
          </a:xfrm>
          <a:prstGeom prst="cloudCallout">
            <a:avLst>
              <a:gd name="adj1" fmla="val 38307"/>
              <a:gd name="adj2" fmla="val 52627"/>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u="sng" dirty="0">
                <a:solidFill>
                  <a:schemeClr val="tx1"/>
                </a:solidFill>
              </a:rPr>
              <a:t>Sur le plan National</a:t>
            </a:r>
            <a:r>
              <a:rPr lang="fr-FR" dirty="0"/>
              <a:t> </a:t>
            </a:r>
            <a:endParaRPr lang="fr-FR" b="1" dirty="0">
              <a:solidFill>
                <a:schemeClr val="tx1"/>
              </a:solidFill>
            </a:endParaRPr>
          </a:p>
        </p:txBody>
      </p:sp>
      <p:pic>
        <p:nvPicPr>
          <p:cNvPr id="8" name="Picture 4"/>
          <p:cNvPicPr>
            <a:picLocks noChangeAspect="1"/>
          </p:cNvPicPr>
          <p:nvPr/>
        </p:nvPicPr>
        <p:blipFill>
          <a:blip r:embed="rId2" cstate="print"/>
          <a:srcRect/>
          <a:stretch>
            <a:fillRect/>
          </a:stretch>
        </p:blipFill>
        <p:spPr bwMode="auto">
          <a:xfrm>
            <a:off x="-1" y="-1"/>
            <a:ext cx="1776019" cy="1182533"/>
          </a:xfrm>
          <a:prstGeom prst="rect">
            <a:avLst/>
          </a:prstGeom>
          <a:noFill/>
          <a:ln w="9525">
            <a:noFill/>
            <a:miter lim="800000"/>
            <a:headEnd/>
            <a:tailEnd/>
          </a:ln>
        </p:spPr>
      </p:pic>
      <p:pic>
        <p:nvPicPr>
          <p:cNvPr id="9" name="Image 8"/>
          <p:cNvPicPr/>
          <p:nvPr/>
        </p:nvPicPr>
        <p:blipFill>
          <a:blip r:embed="rId3" cstate="print"/>
          <a:srcRect/>
          <a:stretch>
            <a:fillRect/>
          </a:stretch>
        </p:blipFill>
        <p:spPr bwMode="auto">
          <a:xfrm>
            <a:off x="10880289" y="32233"/>
            <a:ext cx="1247950" cy="1118063"/>
          </a:xfrm>
          <a:prstGeom prst="rect">
            <a:avLst/>
          </a:prstGeom>
          <a:noFill/>
        </p:spPr>
      </p:pic>
      <p:pic>
        <p:nvPicPr>
          <p:cNvPr id="12" name="Picture 2" descr="Résultat de recherche d'images pour &quot;image cameroun avec pays limitrophes&quot;"/>
          <p:cNvPicPr>
            <a:picLocks noChangeAspect="1" noChangeArrowheads="1"/>
          </p:cNvPicPr>
          <p:nvPr/>
        </p:nvPicPr>
        <p:blipFill>
          <a:blip r:embed="rId4"/>
          <a:srcRect/>
          <a:stretch>
            <a:fillRect/>
          </a:stretch>
        </p:blipFill>
        <p:spPr bwMode="auto">
          <a:xfrm>
            <a:off x="89647" y="2232212"/>
            <a:ext cx="5267173" cy="3352800"/>
          </a:xfrm>
          <a:prstGeom prst="rect">
            <a:avLst/>
          </a:prstGeom>
          <a:noFill/>
        </p:spPr>
      </p:pic>
      <p:sp>
        <p:nvSpPr>
          <p:cNvPr id="14" name="Ellipse 13"/>
          <p:cNvSpPr/>
          <p:nvPr/>
        </p:nvSpPr>
        <p:spPr>
          <a:xfrm>
            <a:off x="2884189" y="3196414"/>
            <a:ext cx="180109" cy="2355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1747491" y="4065991"/>
            <a:ext cx="180109" cy="2355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2958529" y="4108821"/>
            <a:ext cx="180109" cy="2355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5552087" y="867956"/>
            <a:ext cx="6053373" cy="4493538"/>
          </a:xfrm>
          <a:prstGeom prst="rect">
            <a:avLst/>
          </a:prstGeom>
        </p:spPr>
        <p:txBody>
          <a:bodyPr wrap="square">
            <a:spAutoFit/>
          </a:bodyPr>
          <a:lstStyle/>
          <a:p>
            <a:pPr>
              <a:buFont typeface="Wingdings" pitchFamily="2" charset="2"/>
              <a:buChar char="Ø"/>
            </a:pPr>
            <a:endParaRPr lang="fr-FR"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fr-FR" dirty="0">
                <a:latin typeface="Times New Roman" panose="02020603050405020304" pitchFamily="18" charset="0"/>
                <a:ea typeface="Arial Unicode MS" panose="020B0604020202020204" pitchFamily="34" charset="-128"/>
                <a:cs typeface="Times New Roman" panose="02020603050405020304" pitchFamily="18" charset="0"/>
              </a:rPr>
              <a:t>Situé dans le Golfe de Guinée</a:t>
            </a:r>
            <a:r>
              <a:rPr lang="fr-FR" dirty="0">
                <a:latin typeface="Times New Roman" panose="02020603050405020304" pitchFamily="18" charset="0"/>
                <a:ea typeface="Calibri" panose="020F0502020204030204" pitchFamily="34" charset="0"/>
                <a:cs typeface="Times New Roman" panose="02020603050405020304" pitchFamily="18" charset="0"/>
              </a:rPr>
              <a:t>, le Cameroun fait face à certains égards à la persistance des situations de belligérance dans les régions du Nord-Ouest, du Sud-Ouest et de l’Extrême Nord, ainsi que de la criminalité dans celles de  l’Adamaoua, du Nord et de l’Est.</a:t>
            </a:r>
          </a:p>
          <a:p>
            <a:pPr algn="just"/>
            <a:endParaRPr lang="fr-FR" b="1" dirty="0">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itchFamily="2" charset="2"/>
              <a:buChar char="Ø"/>
            </a:pPr>
            <a:r>
              <a:rPr lang="fr-FR"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FR" b="1" dirty="0">
                <a:latin typeface="Times New Roman" panose="02020603050405020304" pitchFamily="18" charset="0"/>
                <a:ea typeface="Arial Unicode MS" panose="020B0604020202020204" pitchFamily="34" charset="-128"/>
                <a:cs typeface="Times New Roman" panose="02020603050405020304" pitchFamily="18" charset="0"/>
              </a:rPr>
              <a:t>520 kilomètres de frontière avec la République du Congo;</a:t>
            </a:r>
          </a:p>
          <a:p>
            <a:pPr>
              <a:buFont typeface="Wingdings" pitchFamily="2" charset="2"/>
              <a:buChar char="Ø"/>
            </a:pPr>
            <a:r>
              <a:rPr lang="fr-FR" b="1" dirty="0">
                <a:latin typeface="Times New Roman" panose="02020603050405020304" pitchFamily="18" charset="0"/>
                <a:ea typeface="Arial Unicode MS" panose="020B0604020202020204" pitchFamily="34" charset="-128"/>
                <a:cs typeface="Times New Roman" panose="02020603050405020304" pitchFamily="18" charset="0"/>
              </a:rPr>
              <a:t>183 kilomètres avec la Guinée Equatoriale;</a:t>
            </a:r>
          </a:p>
          <a:p>
            <a:pPr>
              <a:buFont typeface="Wingdings" pitchFamily="2" charset="2"/>
              <a:buChar char="Ø"/>
            </a:pPr>
            <a:r>
              <a:rPr lang="fr-FR" b="1" dirty="0">
                <a:latin typeface="Times New Roman" panose="02020603050405020304" pitchFamily="18" charset="0"/>
                <a:ea typeface="Arial Unicode MS" panose="020B0604020202020204" pitchFamily="34" charset="-128"/>
                <a:cs typeface="Times New Roman" panose="02020603050405020304" pitchFamily="18" charset="0"/>
              </a:rPr>
              <a:t> 298 kilomètres avec le Gabon;</a:t>
            </a:r>
          </a:p>
          <a:p>
            <a:pPr>
              <a:buFont typeface="Wingdings" pitchFamily="2" charset="2"/>
              <a:buChar char="Ø"/>
            </a:pPr>
            <a:r>
              <a:rPr lang="fr-FR" b="1" dirty="0">
                <a:latin typeface="Times New Roman" panose="02020603050405020304" pitchFamily="18" charset="0"/>
                <a:ea typeface="Arial Unicode MS" panose="020B0604020202020204" pitchFamily="34" charset="-128"/>
                <a:cs typeface="Times New Roman" panose="02020603050405020304" pitchFamily="18" charset="0"/>
              </a:rPr>
              <a:t>1122 kilomètres de frontière avec le Tchad; </a:t>
            </a:r>
          </a:p>
          <a:p>
            <a:pPr>
              <a:buFont typeface="Wingdings" pitchFamily="2" charset="2"/>
              <a:buChar char="Ø"/>
            </a:pPr>
            <a:r>
              <a:rPr lang="fr-FR" b="1" dirty="0">
                <a:latin typeface="Times New Roman" panose="02020603050405020304" pitchFamily="18" charset="0"/>
                <a:ea typeface="Arial Unicode MS" panose="020B0604020202020204" pitchFamily="34" charset="-128"/>
                <a:cs typeface="Times New Roman" panose="02020603050405020304" pitchFamily="18" charset="0"/>
              </a:rPr>
              <a:t>822 Kilomètres avec la Centrafrique; </a:t>
            </a:r>
          </a:p>
          <a:p>
            <a:pPr>
              <a:buFont typeface="Wingdings" pitchFamily="2" charset="2"/>
              <a:buChar char="Ø"/>
            </a:pPr>
            <a:r>
              <a:rPr lang="fr-FR" b="1" dirty="0">
                <a:latin typeface="Times New Roman" panose="02020603050405020304" pitchFamily="18" charset="0"/>
                <a:ea typeface="Arial Unicode MS" panose="020B0604020202020204" pitchFamily="34" charset="-128"/>
                <a:cs typeface="Times New Roman" panose="02020603050405020304" pitchFamily="18" charset="0"/>
              </a:rPr>
              <a:t>1720 Kilomètres de frontière avec le Nigéria, dont 590 kilomètres sur la façade atlantique.</a:t>
            </a:r>
          </a:p>
          <a:p>
            <a:pPr>
              <a:buFont typeface="Wingdings" pitchFamily="2" charset="2"/>
              <a:buChar char="Ø"/>
            </a:pPr>
            <a:endParaRPr lang="fr-FR" b="1" dirty="0">
              <a:latin typeface="Times New Roman" panose="02020603050405020304" pitchFamily="18" charset="0"/>
              <a:ea typeface="Arial Unicode MS" panose="020B0604020202020204" pitchFamily="34" charset="-128"/>
              <a:cs typeface="Times New Roman" panose="02020603050405020304" pitchFamily="18" charset="0"/>
            </a:endParaRPr>
          </a:p>
          <a:p>
            <a:r>
              <a:rPr lang="fr-FR" sz="1600" dirty="0">
                <a:latin typeface="Comic Sans MS" panose="030F0702030302020204" pitchFamily="66" charset="0"/>
                <a:ea typeface="Calibri" panose="020F0502020204030204" pitchFamily="34" charset="0"/>
                <a:cs typeface="Times New Roman" panose="02020603050405020304" pitchFamily="18" charset="0"/>
              </a:rPr>
              <a:t>       FOYERS DE TENSION ET ATTAQUE AUX EEI</a:t>
            </a:r>
          </a:p>
        </p:txBody>
      </p:sp>
      <p:pic>
        <p:nvPicPr>
          <p:cNvPr id="3" name="Image 2"/>
          <p:cNvPicPr>
            <a:picLocks noChangeAspect="1"/>
          </p:cNvPicPr>
          <p:nvPr/>
        </p:nvPicPr>
        <p:blipFill>
          <a:blip r:embed="rId5"/>
          <a:stretch>
            <a:fillRect/>
          </a:stretch>
        </p:blipFill>
        <p:spPr>
          <a:xfrm>
            <a:off x="5683056" y="5042088"/>
            <a:ext cx="201185" cy="256054"/>
          </a:xfrm>
          <a:prstGeom prst="rect">
            <a:avLst/>
          </a:prstGeom>
        </p:spPr>
      </p:pic>
    </p:spTree>
    <p:extLst>
      <p:ext uri="{BB962C8B-B14F-4D97-AF65-F5344CB8AC3E}">
        <p14:creationId xmlns:p14="http://schemas.microsoft.com/office/powerpoint/2010/main" val="4045544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0AB708C8-71AB-048F-9965-97783BE27CEE}"/>
              </a:ext>
            </a:extLst>
          </p:cNvPr>
          <p:cNvSpPr>
            <a:spLocks noGrp="1"/>
          </p:cNvSpPr>
          <p:nvPr>
            <p:ph type="title"/>
          </p:nvPr>
        </p:nvSpPr>
        <p:spPr>
          <a:xfrm>
            <a:off x="685800" y="60157"/>
            <a:ext cx="10396882" cy="1151965"/>
          </a:xfrm>
        </p:spPr>
        <p:txBody>
          <a:bodyPr/>
          <a:lstStyle/>
          <a:p>
            <a:pPr algn="ctr"/>
            <a:r>
              <a:rPr lang="fr-FR" dirty="0"/>
              <a:t>CONTEXTE ET JUSTIFICATION</a:t>
            </a:r>
          </a:p>
        </p:txBody>
      </p:sp>
      <p:sp>
        <p:nvSpPr>
          <p:cNvPr id="7" name="Phylactère : pensées 6">
            <a:extLst>
              <a:ext uri="{FF2B5EF4-FFF2-40B4-BE49-F238E27FC236}">
                <a16:creationId xmlns:a16="http://schemas.microsoft.com/office/drawing/2014/main" id="{1FF128AB-E366-D4F6-831A-D5AF8FA294D3}"/>
              </a:ext>
            </a:extLst>
          </p:cNvPr>
          <p:cNvSpPr/>
          <p:nvPr/>
        </p:nvSpPr>
        <p:spPr>
          <a:xfrm>
            <a:off x="820132" y="1182531"/>
            <a:ext cx="3786243" cy="1863177"/>
          </a:xfrm>
          <a:prstGeom prst="cloudCallout">
            <a:avLst>
              <a:gd name="adj1" fmla="val 38307"/>
              <a:gd name="adj2" fmla="val 52627"/>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u="sng" dirty="0">
                <a:solidFill>
                  <a:schemeClr val="tx1"/>
                </a:solidFill>
              </a:rPr>
              <a:t>Sur le plan National</a:t>
            </a:r>
            <a:r>
              <a:rPr lang="fr-FR" dirty="0"/>
              <a:t> </a:t>
            </a:r>
            <a:endParaRPr lang="fr-FR" b="1" dirty="0">
              <a:solidFill>
                <a:schemeClr val="tx1"/>
              </a:solidFill>
            </a:endParaRPr>
          </a:p>
        </p:txBody>
      </p:sp>
      <p:sp>
        <p:nvSpPr>
          <p:cNvPr id="5" name="ZoneTexte 4">
            <a:extLst>
              <a:ext uri="{FF2B5EF4-FFF2-40B4-BE49-F238E27FC236}">
                <a16:creationId xmlns:a16="http://schemas.microsoft.com/office/drawing/2014/main" id="{955576FA-EE05-FF4A-3B6F-A5A073882FE4}"/>
              </a:ext>
            </a:extLst>
          </p:cNvPr>
          <p:cNvSpPr txBox="1"/>
          <p:nvPr/>
        </p:nvSpPr>
        <p:spPr>
          <a:xfrm>
            <a:off x="685799" y="3785882"/>
            <a:ext cx="10396883" cy="1754326"/>
          </a:xfrm>
          <a:prstGeom prst="rect">
            <a:avLst/>
          </a:prstGeom>
          <a:noFill/>
        </p:spPr>
        <p:txBody>
          <a:bodyPr wrap="square">
            <a:spAutoFit/>
          </a:bodyPr>
          <a:lstStyle/>
          <a:p>
            <a:pPr algn="just"/>
            <a:r>
              <a:rPr lang="fr-FR" dirty="0">
                <a:latin typeface="Arial" panose="020B0604020202020204" pitchFamily="34" charset="0"/>
                <a:cs typeface="Arial" panose="020B0604020202020204" pitchFamily="34" charset="0"/>
              </a:rPr>
              <a:t>Ainsi, percevant les dangers de </a:t>
            </a:r>
            <a:r>
              <a:rPr lang="fr-FR" b="1" dirty="0">
                <a:latin typeface="Arial" panose="020B0604020202020204" pitchFamily="34" charset="0"/>
                <a:cs typeface="Arial" panose="020B0604020202020204" pitchFamily="34" charset="0"/>
              </a:rPr>
              <a:t>l’hibernation de la mission de surveillance et la multiplication de ces foyers de feu le long des frontières terrestres et maritimes du Cameroun, </a:t>
            </a:r>
            <a:r>
              <a:rPr lang="fr-FR" dirty="0">
                <a:latin typeface="Arial" panose="020B0604020202020204" pitchFamily="34" charset="0"/>
                <a:cs typeface="Arial" panose="020B0604020202020204" pitchFamily="34" charset="0"/>
              </a:rPr>
              <a:t>la Direction Générale des Douanes a entrepris l’élaboration d’un plan de Refondation de la surveillance et de dynamisation des unités d’active, par le biais des journées d’échanges baptisées «</a:t>
            </a:r>
            <a:r>
              <a:rPr lang="fr-FR" b="1" dirty="0">
                <a:latin typeface="Arial" panose="020B0604020202020204" pitchFamily="34" charset="0"/>
                <a:cs typeface="Arial" panose="020B0604020202020204" pitchFamily="34" charset="0"/>
              </a:rPr>
              <a:t> FORUM de la Surveillance »</a:t>
            </a:r>
            <a:r>
              <a:rPr lang="fr-FR" dirty="0">
                <a:latin typeface="Arial" panose="020B0604020202020204" pitchFamily="34" charset="0"/>
                <a:cs typeface="Arial" panose="020B0604020202020204" pitchFamily="34" charset="0"/>
              </a:rPr>
              <a:t>, en août 2020 au Centre d’Instruction Douanière du Cameroun, sur la problématique de la surveillance douanière.</a:t>
            </a:r>
            <a:endParaRPr lang="fr-FR"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4"/>
          <p:cNvPicPr>
            <a:picLocks noChangeAspect="1"/>
          </p:cNvPicPr>
          <p:nvPr/>
        </p:nvPicPr>
        <p:blipFill>
          <a:blip r:embed="rId2" cstate="print"/>
          <a:srcRect/>
          <a:stretch>
            <a:fillRect/>
          </a:stretch>
        </p:blipFill>
        <p:spPr bwMode="auto">
          <a:xfrm>
            <a:off x="-1" y="-1"/>
            <a:ext cx="1776019" cy="1182533"/>
          </a:xfrm>
          <a:prstGeom prst="rect">
            <a:avLst/>
          </a:prstGeom>
          <a:noFill/>
          <a:ln w="9525">
            <a:noFill/>
            <a:miter lim="800000"/>
            <a:headEnd/>
            <a:tailEnd/>
          </a:ln>
        </p:spPr>
      </p:pic>
      <p:pic>
        <p:nvPicPr>
          <p:cNvPr id="9" name="Image 8"/>
          <p:cNvPicPr/>
          <p:nvPr/>
        </p:nvPicPr>
        <p:blipFill>
          <a:blip r:embed="rId3" cstate="print"/>
          <a:srcRect/>
          <a:stretch>
            <a:fillRect/>
          </a:stretch>
        </p:blipFill>
        <p:spPr bwMode="auto">
          <a:xfrm>
            <a:off x="10880289" y="32233"/>
            <a:ext cx="1247950" cy="1118063"/>
          </a:xfrm>
          <a:prstGeom prst="rect">
            <a:avLst/>
          </a:prstGeom>
          <a:noFill/>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742" y="1039906"/>
            <a:ext cx="6524525" cy="2581835"/>
          </a:xfrm>
          <a:prstGeom prst="rect">
            <a:avLst/>
          </a:prstGeom>
        </p:spPr>
      </p:pic>
    </p:spTree>
    <p:extLst>
      <p:ext uri="{BB962C8B-B14F-4D97-AF65-F5344CB8AC3E}">
        <p14:creationId xmlns:p14="http://schemas.microsoft.com/office/powerpoint/2010/main" val="104231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0AB708C8-71AB-048F-9965-97783BE27CEE}"/>
              </a:ext>
            </a:extLst>
          </p:cNvPr>
          <p:cNvSpPr>
            <a:spLocks noGrp="1"/>
          </p:cNvSpPr>
          <p:nvPr>
            <p:ph type="title"/>
          </p:nvPr>
        </p:nvSpPr>
        <p:spPr>
          <a:xfrm>
            <a:off x="685800" y="60157"/>
            <a:ext cx="10396882" cy="1151965"/>
          </a:xfrm>
        </p:spPr>
        <p:txBody>
          <a:bodyPr/>
          <a:lstStyle/>
          <a:p>
            <a:pPr algn="ctr"/>
            <a:r>
              <a:rPr lang="fr-FR" dirty="0"/>
              <a:t>CONTEXTE ET JUSTIFICATION</a:t>
            </a:r>
          </a:p>
        </p:txBody>
      </p:sp>
      <p:sp>
        <p:nvSpPr>
          <p:cNvPr id="7" name="Phylactère : pensées 6">
            <a:extLst>
              <a:ext uri="{FF2B5EF4-FFF2-40B4-BE49-F238E27FC236}">
                <a16:creationId xmlns:a16="http://schemas.microsoft.com/office/drawing/2014/main" id="{1FF128AB-E366-D4F6-831A-D5AF8FA294D3}"/>
              </a:ext>
            </a:extLst>
          </p:cNvPr>
          <p:cNvSpPr/>
          <p:nvPr/>
        </p:nvSpPr>
        <p:spPr>
          <a:xfrm>
            <a:off x="1776017" y="1182532"/>
            <a:ext cx="3983759" cy="1127035"/>
          </a:xfrm>
          <a:prstGeom prst="cloudCallout">
            <a:avLst>
              <a:gd name="adj1" fmla="val 38307"/>
              <a:gd name="adj2" fmla="val 52627"/>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u="sng" dirty="0">
                <a:solidFill>
                  <a:schemeClr val="tx1"/>
                </a:solidFill>
              </a:rPr>
              <a:t>Sur le plan National</a:t>
            </a:r>
            <a:r>
              <a:rPr lang="fr-FR" dirty="0"/>
              <a:t> </a:t>
            </a:r>
            <a:endParaRPr lang="fr-FR" b="1" dirty="0">
              <a:solidFill>
                <a:schemeClr val="tx1"/>
              </a:solidFill>
            </a:endParaRPr>
          </a:p>
        </p:txBody>
      </p:sp>
      <p:sp>
        <p:nvSpPr>
          <p:cNvPr id="5" name="ZoneTexte 4">
            <a:extLst>
              <a:ext uri="{FF2B5EF4-FFF2-40B4-BE49-F238E27FC236}">
                <a16:creationId xmlns:a16="http://schemas.microsoft.com/office/drawing/2014/main" id="{955576FA-EE05-FF4A-3B6F-A5A073882FE4}"/>
              </a:ext>
            </a:extLst>
          </p:cNvPr>
          <p:cNvSpPr txBox="1"/>
          <p:nvPr/>
        </p:nvSpPr>
        <p:spPr>
          <a:xfrm>
            <a:off x="178316" y="2461218"/>
            <a:ext cx="5889976" cy="3046988"/>
          </a:xfrm>
          <a:prstGeom prst="rect">
            <a:avLst/>
          </a:prstGeom>
          <a:noFill/>
        </p:spPr>
        <p:txBody>
          <a:bodyPr wrap="square">
            <a:spAutoFit/>
          </a:bodyPr>
          <a:lstStyle/>
          <a:p>
            <a:pPr algn="just"/>
            <a:r>
              <a:rPr lang="fr-F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300" dirty="0"/>
              <a:t> </a:t>
            </a:r>
            <a:r>
              <a:rPr lang="fr-FR" sz="1600" dirty="0">
                <a:latin typeface="Times New Roman" panose="02020603050405020304" pitchFamily="18" charset="0"/>
                <a:cs typeface="Times New Roman" panose="02020603050405020304" pitchFamily="18" charset="0"/>
              </a:rPr>
              <a:t>Ces assises visaient non seulement à analyser et à consolider les plans sectoriels de surveillance des unités, mais également à définir les axes susceptibles de permettre d’assumer les défis sécuritaires et de protection de l’espace économique par le truchement des réflexions portant: </a:t>
            </a:r>
          </a:p>
          <a:p>
            <a:pPr marL="285750" lvl="0" indent="-285750" algn="just">
              <a:buFont typeface="Wingdings" panose="05000000000000000000" pitchFamily="2" charset="2"/>
              <a:buChar char="§"/>
            </a:pPr>
            <a:r>
              <a:rPr lang="fr-FR" sz="1600" dirty="0">
                <a:latin typeface="Times New Roman" panose="02020603050405020304" pitchFamily="18" charset="0"/>
                <a:cs typeface="Times New Roman" panose="02020603050405020304" pitchFamily="18" charset="0"/>
              </a:rPr>
              <a:t>la structuration du traitement de l’information et circuit du renseignement ;</a:t>
            </a:r>
          </a:p>
          <a:p>
            <a:pPr marL="285750" lvl="0" indent="-285750" algn="just">
              <a:buFont typeface="Wingdings" panose="05000000000000000000" pitchFamily="2" charset="2"/>
              <a:buChar char="§"/>
            </a:pPr>
            <a:r>
              <a:rPr lang="fr-FR" sz="1600" dirty="0">
                <a:latin typeface="Times New Roman" panose="02020603050405020304" pitchFamily="18" charset="0"/>
                <a:cs typeface="Times New Roman" panose="02020603050405020304" pitchFamily="18" charset="0"/>
              </a:rPr>
              <a:t>Le déploiement du dispositif de surveillance du plan d’eau des plateformes portuaire aéroportuaires et des périmètres terrestres ;</a:t>
            </a:r>
          </a:p>
          <a:p>
            <a:pPr marL="285750" lvl="0" indent="-285750" algn="just">
              <a:buFont typeface="Wingdings" panose="05000000000000000000" pitchFamily="2" charset="2"/>
              <a:buChar char="§"/>
            </a:pPr>
            <a:r>
              <a:rPr lang="fr-FR" sz="1600" b="1" dirty="0">
                <a:latin typeface="Times New Roman" panose="02020603050405020304" pitchFamily="18" charset="0"/>
                <a:cs typeface="Times New Roman" panose="02020603050405020304" pitchFamily="18" charset="0"/>
              </a:rPr>
              <a:t>La coordination de la surveillance ;</a:t>
            </a:r>
          </a:p>
          <a:p>
            <a:pPr marL="285750" lvl="0" indent="-285750" algn="just">
              <a:buFont typeface="Wingdings" panose="05000000000000000000" pitchFamily="2" charset="2"/>
              <a:buChar char="§"/>
            </a:pPr>
            <a:r>
              <a:rPr lang="fr-FR" sz="1600" b="1" dirty="0">
                <a:latin typeface="Times New Roman" panose="02020603050405020304" pitchFamily="18" charset="0"/>
                <a:cs typeface="Times New Roman" panose="02020603050405020304" pitchFamily="18" charset="0"/>
              </a:rPr>
              <a:t>La dynamisation des unités ;</a:t>
            </a:r>
          </a:p>
          <a:p>
            <a:pPr marL="285750" lvl="0" indent="-285750" algn="just">
              <a:buFont typeface="Wingdings" panose="05000000000000000000" pitchFamily="2" charset="2"/>
              <a:buChar char="§"/>
            </a:pPr>
            <a:r>
              <a:rPr lang="fr-FR" sz="1600" b="1" dirty="0">
                <a:latin typeface="Times New Roman" panose="02020603050405020304" pitchFamily="18" charset="0"/>
                <a:cs typeface="Times New Roman" panose="02020603050405020304" pitchFamily="18" charset="0"/>
              </a:rPr>
              <a:t>Le contrôle et suivi-évaluation des unités.</a:t>
            </a:r>
          </a:p>
        </p:txBody>
      </p:sp>
      <p:pic>
        <p:nvPicPr>
          <p:cNvPr id="8" name="Picture 4"/>
          <p:cNvPicPr>
            <a:picLocks noChangeAspect="1"/>
          </p:cNvPicPr>
          <p:nvPr/>
        </p:nvPicPr>
        <p:blipFill>
          <a:blip r:embed="rId2" cstate="print"/>
          <a:srcRect/>
          <a:stretch>
            <a:fillRect/>
          </a:stretch>
        </p:blipFill>
        <p:spPr bwMode="auto">
          <a:xfrm>
            <a:off x="-1" y="-1"/>
            <a:ext cx="1776019" cy="1182533"/>
          </a:xfrm>
          <a:prstGeom prst="rect">
            <a:avLst/>
          </a:prstGeom>
          <a:noFill/>
          <a:ln w="9525">
            <a:noFill/>
            <a:miter lim="800000"/>
            <a:headEnd/>
            <a:tailEnd/>
          </a:ln>
        </p:spPr>
      </p:pic>
      <p:pic>
        <p:nvPicPr>
          <p:cNvPr id="9" name="Image 8"/>
          <p:cNvPicPr/>
          <p:nvPr/>
        </p:nvPicPr>
        <p:blipFill>
          <a:blip r:embed="rId3" cstate="print"/>
          <a:srcRect/>
          <a:stretch>
            <a:fillRect/>
          </a:stretch>
        </p:blipFill>
        <p:spPr bwMode="auto">
          <a:xfrm>
            <a:off x="10880289" y="32233"/>
            <a:ext cx="1247950" cy="1118063"/>
          </a:xfrm>
          <a:prstGeom prst="rect">
            <a:avLst/>
          </a:prstGeom>
          <a:noFill/>
        </p:spPr>
      </p:pic>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l="13541" t="18613" r="3010" b="22594"/>
          <a:stretch/>
        </p:blipFill>
        <p:spPr>
          <a:xfrm>
            <a:off x="6429348" y="1389529"/>
            <a:ext cx="5251643" cy="1837766"/>
          </a:xfrm>
          <a:prstGeom prst="rect">
            <a:avLst/>
          </a:prstGeom>
        </p:spPr>
      </p:pic>
      <p:pic>
        <p:nvPicPr>
          <p:cNvPr id="13" name="Image 12"/>
          <p:cNvPicPr>
            <a:picLocks noChangeAspect="1"/>
          </p:cNvPicPr>
          <p:nvPr/>
        </p:nvPicPr>
        <p:blipFill rotWithShape="1">
          <a:blip r:embed="rId5">
            <a:extLst>
              <a:ext uri="{28A0092B-C50C-407E-A947-70E740481C1C}">
                <a14:useLocalDpi xmlns:a14="http://schemas.microsoft.com/office/drawing/2010/main" val="0"/>
              </a:ext>
            </a:extLst>
          </a:blip>
          <a:srcRect b="43111"/>
          <a:stretch/>
        </p:blipFill>
        <p:spPr>
          <a:xfrm>
            <a:off x="6429349" y="3227295"/>
            <a:ext cx="5317772" cy="2294964"/>
          </a:xfrm>
          <a:prstGeom prst="rect">
            <a:avLst/>
          </a:prstGeom>
        </p:spPr>
      </p:pic>
    </p:spTree>
    <p:extLst>
      <p:ext uri="{BB962C8B-B14F-4D97-AF65-F5344CB8AC3E}">
        <p14:creationId xmlns:p14="http://schemas.microsoft.com/office/powerpoint/2010/main" val="96739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6017" y="215154"/>
            <a:ext cx="9306665" cy="1299881"/>
          </a:xfrm>
        </p:spPr>
        <p:txBody>
          <a:bodyPr/>
          <a:lstStyle/>
          <a:p>
            <a:r>
              <a:rPr lang="fr-FR" dirty="0"/>
              <a:t>        CONTEXTE ET JUSTIFICATION</a:t>
            </a:r>
          </a:p>
        </p:txBody>
      </p:sp>
      <p:sp>
        <p:nvSpPr>
          <p:cNvPr id="5" name="Espace réservé du contenu 4"/>
          <p:cNvSpPr>
            <a:spLocks noGrp="1"/>
          </p:cNvSpPr>
          <p:nvPr>
            <p:ph sz="quarter" idx="13"/>
          </p:nvPr>
        </p:nvSpPr>
        <p:spPr>
          <a:xfrm>
            <a:off x="194751" y="2697569"/>
            <a:ext cx="7984973" cy="2905210"/>
          </a:xfrm>
        </p:spPr>
        <p:txBody>
          <a:bodyPr>
            <a:noAutofit/>
          </a:bodyPr>
          <a:lstStyle/>
          <a:p>
            <a:pPr marL="0" indent="0" algn="just">
              <a:buNone/>
            </a:pPr>
            <a:r>
              <a:rPr lang="fr-FR" sz="1500" cap="none" dirty="0">
                <a:latin typeface="Arial" panose="020B0604020202020204" pitchFamily="34" charset="0"/>
                <a:cs typeface="Arial" panose="020B0604020202020204" pitchFamily="34" charset="0"/>
              </a:rPr>
              <a:t>La prise en compte des différentes résolutions des Nations unies, notamment la Résolution 1540 et la résolution de </a:t>
            </a:r>
            <a:r>
              <a:rPr lang="fr-FR" sz="1500" b="1" cap="none" dirty="0">
                <a:latin typeface="Arial" panose="020B0604020202020204" pitchFamily="34" charset="0"/>
                <a:cs typeface="Arial" panose="020B0604020202020204" pitchFamily="34" charset="0"/>
              </a:rPr>
              <a:t>Punta Cana de décembre 2015</a:t>
            </a:r>
            <a:r>
              <a:rPr lang="fr-FR" sz="1500" cap="none" dirty="0">
                <a:latin typeface="Arial" panose="020B0604020202020204" pitchFamily="34" charset="0"/>
                <a:cs typeface="Arial" panose="020B0604020202020204" pitchFamily="34" charset="0"/>
              </a:rPr>
              <a:t>, concernant le rôle de la douane dans le contexte de la sécurité et le cadre de normes </a:t>
            </a:r>
            <a:r>
              <a:rPr lang="fr-FR" sz="1500" cap="none" dirty="0" err="1">
                <a:latin typeface="Arial" panose="020B0604020202020204" pitchFamily="34" charset="0"/>
                <a:cs typeface="Arial" panose="020B0604020202020204" pitchFamily="34" charset="0"/>
              </a:rPr>
              <a:t>Safe</a:t>
            </a:r>
            <a:r>
              <a:rPr lang="fr-FR" sz="1500" cap="none" dirty="0">
                <a:latin typeface="Arial" panose="020B0604020202020204" pitchFamily="34" charset="0"/>
                <a:cs typeface="Arial" panose="020B0604020202020204" pitchFamily="34" charset="0"/>
              </a:rPr>
              <a:t> visant à sécuriser et à faciliter les échanges commerciaux internationaux. </a:t>
            </a:r>
          </a:p>
          <a:p>
            <a:pPr marL="0" indent="0" algn="just">
              <a:buNone/>
            </a:pPr>
            <a:r>
              <a:rPr lang="fr-FR" sz="1500" cap="none" dirty="0">
                <a:latin typeface="Arial" panose="020B0604020202020204" pitchFamily="34" charset="0"/>
                <a:cs typeface="Arial" panose="020B0604020202020204" pitchFamily="34" charset="0"/>
              </a:rPr>
              <a:t>En effet dans un contexte de dilatation de la sécurité par des effets de l’expansion des menaces directes et la sédimentation de insécurité, les états, les communautés et les individus déploient des mesures tant panoptiques (sécurité pour tous),que synoptiques (sécurité sélective),en fonction des contextes, à travers des mécanismes allant des plus basiques aux méthodes conventionnelles de maillage et de quadrillage de territoire.</a:t>
            </a:r>
          </a:p>
        </p:txBody>
      </p:sp>
      <p:sp>
        <p:nvSpPr>
          <p:cNvPr id="6" name="Flèche : droite rayée 6">
            <a:extLst>
              <a:ext uri="{FF2B5EF4-FFF2-40B4-BE49-F238E27FC236}">
                <a16:creationId xmlns:a16="http://schemas.microsoft.com/office/drawing/2014/main" id="{1FF128AB-E366-D4F6-831A-D5AF8FA294D3}"/>
              </a:ext>
            </a:extLst>
          </p:cNvPr>
          <p:cNvSpPr/>
          <p:nvPr/>
        </p:nvSpPr>
        <p:spPr>
          <a:xfrm>
            <a:off x="0" y="1182532"/>
            <a:ext cx="4289367" cy="1618857"/>
          </a:xfrm>
          <a:prstGeom prst="stripedRight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a:solidFill>
                  <a:schemeClr val="tx1"/>
                </a:solidFill>
              </a:rPr>
              <a:t>Sur le plan International</a:t>
            </a:r>
            <a:r>
              <a:rPr lang="fr-FR" dirty="0"/>
              <a:t> </a:t>
            </a:r>
            <a:endParaRPr lang="fr-FR" b="1" dirty="0">
              <a:solidFill>
                <a:schemeClr val="tx1"/>
              </a:solidFill>
            </a:endParaRPr>
          </a:p>
        </p:txBody>
      </p:sp>
      <p:pic>
        <p:nvPicPr>
          <p:cNvPr id="7" name="Picture 4"/>
          <p:cNvPicPr>
            <a:picLocks noChangeAspect="1"/>
          </p:cNvPicPr>
          <p:nvPr/>
        </p:nvPicPr>
        <p:blipFill>
          <a:blip r:embed="rId2" cstate="print"/>
          <a:srcRect/>
          <a:stretch>
            <a:fillRect/>
          </a:stretch>
        </p:blipFill>
        <p:spPr bwMode="auto">
          <a:xfrm>
            <a:off x="-1" y="-1"/>
            <a:ext cx="1776019" cy="1182533"/>
          </a:xfrm>
          <a:prstGeom prst="rect">
            <a:avLst/>
          </a:prstGeom>
          <a:noFill/>
          <a:ln w="9525">
            <a:noFill/>
            <a:miter lim="800000"/>
            <a:headEnd/>
            <a:tailEnd/>
          </a:ln>
        </p:spPr>
      </p:pic>
      <p:pic>
        <p:nvPicPr>
          <p:cNvPr id="8" name="Image 7"/>
          <p:cNvPicPr/>
          <p:nvPr/>
        </p:nvPicPr>
        <p:blipFill>
          <a:blip r:embed="rId3" cstate="print"/>
          <a:srcRect/>
          <a:stretch>
            <a:fillRect/>
          </a:stretch>
        </p:blipFill>
        <p:spPr bwMode="auto">
          <a:xfrm>
            <a:off x="10880289" y="32233"/>
            <a:ext cx="1247950" cy="1118063"/>
          </a:xfrm>
          <a:prstGeom prst="rect">
            <a:avLst/>
          </a:prstGeom>
          <a:noFill/>
        </p:spPr>
      </p:pic>
      <p:pic>
        <p:nvPicPr>
          <p:cNvPr id="13" name="Picture 4"/>
          <p:cNvPicPr>
            <a:picLocks noChangeAspect="1"/>
          </p:cNvPicPr>
          <p:nvPr/>
        </p:nvPicPr>
        <p:blipFill>
          <a:blip r:embed="rId2" cstate="print"/>
          <a:srcRect/>
          <a:stretch>
            <a:fillRect/>
          </a:stretch>
        </p:blipFill>
        <p:spPr bwMode="auto">
          <a:xfrm>
            <a:off x="8444753" y="2895599"/>
            <a:ext cx="3146612" cy="2169460"/>
          </a:xfrm>
          <a:prstGeom prst="rect">
            <a:avLst/>
          </a:prstGeom>
          <a:noFill/>
          <a:ln w="9525">
            <a:noFill/>
            <a:miter lim="800000"/>
            <a:headEnd/>
            <a:tailEnd/>
          </a:ln>
        </p:spPr>
      </p:pic>
    </p:spTree>
    <p:extLst>
      <p:ext uri="{BB962C8B-B14F-4D97-AF65-F5344CB8AC3E}">
        <p14:creationId xmlns:p14="http://schemas.microsoft.com/office/powerpoint/2010/main" val="64564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0AB708C8-71AB-048F-9965-97783BE27CEE}"/>
              </a:ext>
            </a:extLst>
          </p:cNvPr>
          <p:cNvSpPr>
            <a:spLocks noGrp="1"/>
          </p:cNvSpPr>
          <p:nvPr>
            <p:ph type="title"/>
          </p:nvPr>
        </p:nvSpPr>
        <p:spPr>
          <a:xfrm>
            <a:off x="1776018" y="60157"/>
            <a:ext cx="9306664" cy="1151965"/>
          </a:xfrm>
        </p:spPr>
        <p:txBody>
          <a:bodyPr>
            <a:normAutofit/>
          </a:bodyPr>
          <a:lstStyle/>
          <a:p>
            <a:pPr algn="ctr"/>
            <a:r>
              <a:rPr lang="fr-FR" sz="2000" b="1" dirty="0">
                <a:latin typeface="Times New Roman" panose="02020603050405020304" pitchFamily="18" charset="0"/>
                <a:ea typeface="Calibri" panose="020F0502020204030204" pitchFamily="34" charset="0"/>
              </a:rPr>
              <a:t>Réforme du Secteur de la Securite : Une opportunité de légitimation des Douanes Camerounaises dans le Champ sécuritaire </a:t>
            </a:r>
            <a:endParaRPr lang="fr-FR" sz="2000" dirty="0"/>
          </a:p>
        </p:txBody>
      </p:sp>
      <p:sp>
        <p:nvSpPr>
          <p:cNvPr id="7" name="Flèche : droite rayée 6">
            <a:extLst>
              <a:ext uri="{FF2B5EF4-FFF2-40B4-BE49-F238E27FC236}">
                <a16:creationId xmlns:a16="http://schemas.microsoft.com/office/drawing/2014/main" id="{1FF128AB-E366-D4F6-831A-D5AF8FA294D3}"/>
              </a:ext>
            </a:extLst>
          </p:cNvPr>
          <p:cNvSpPr/>
          <p:nvPr/>
        </p:nvSpPr>
        <p:spPr>
          <a:xfrm>
            <a:off x="0" y="1150296"/>
            <a:ext cx="4475747" cy="1936664"/>
          </a:xfrm>
          <a:prstGeom prst="stripedRight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800" b="1" dirty="0">
                <a:solidFill>
                  <a:schemeClr val="tx1"/>
                </a:solidFill>
                <a:effectLst/>
                <a:latin typeface="+mj-lt"/>
                <a:ea typeface="Calibri" panose="020F0502020204030204" pitchFamily="34" charset="0"/>
                <a:cs typeface="Times New Roman" panose="02020603050405020304" pitchFamily="18" charset="0"/>
              </a:rPr>
              <a:t>EN EFFET </a:t>
            </a:r>
            <a:endParaRPr lang="fr-FR" b="1" dirty="0">
              <a:solidFill>
                <a:schemeClr val="tx1"/>
              </a:solidFill>
              <a:latin typeface="+mj-lt"/>
            </a:endParaRPr>
          </a:p>
        </p:txBody>
      </p:sp>
      <p:sp>
        <p:nvSpPr>
          <p:cNvPr id="9" name="ZoneTexte 8">
            <a:extLst>
              <a:ext uri="{FF2B5EF4-FFF2-40B4-BE49-F238E27FC236}">
                <a16:creationId xmlns:a16="http://schemas.microsoft.com/office/drawing/2014/main" id="{BC0ECE56-C1DB-D917-A5AB-60FF2052D56D}"/>
              </a:ext>
            </a:extLst>
          </p:cNvPr>
          <p:cNvSpPr txBox="1"/>
          <p:nvPr/>
        </p:nvSpPr>
        <p:spPr>
          <a:xfrm>
            <a:off x="344053" y="3218936"/>
            <a:ext cx="11080376" cy="21698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l</a:t>
            </a:r>
            <a:r>
              <a:rPr lang="fr-FR" dirty="0">
                <a:effectLst/>
                <a:latin typeface="Times New Roman" panose="02020603050405020304" pitchFamily="18" charset="0"/>
                <a:ea typeface="Calibri" panose="020F0502020204030204" pitchFamily="34" charset="0"/>
                <a:cs typeface="Times New Roman" panose="02020603050405020304" pitchFamily="18" charset="0"/>
              </a:rPr>
              <a:t>a notion de </a:t>
            </a:r>
            <a:r>
              <a:rPr lang="fr-FR" b="1" dirty="0">
                <a:effectLst/>
                <a:latin typeface="Times New Roman" panose="02020603050405020304" pitchFamily="18" charset="0"/>
                <a:ea typeface="Calibri" panose="020F0502020204030204" pitchFamily="34" charset="0"/>
                <a:cs typeface="Times New Roman" panose="02020603050405020304" pitchFamily="18" charset="0"/>
              </a:rPr>
              <a:t>« sécurité »  </a:t>
            </a:r>
            <a:r>
              <a:rPr lang="fr-FR" dirty="0">
                <a:effectLst/>
                <a:latin typeface="Times New Roman" panose="02020603050405020304" pitchFamily="18" charset="0"/>
                <a:ea typeface="Calibri" panose="020F0502020204030204" pitchFamily="34" charset="0"/>
                <a:cs typeface="Times New Roman" panose="02020603050405020304" pitchFamily="18" charset="0"/>
              </a:rPr>
              <a:t>longtemps considérée du strict point de vue comme la protection des Etats face aux menaces militaires a évolué vers le bien-être des citoyens. Ce changement a un profond impact sur la façon de concevoir les menaces. En effet avec la RSS, la notion de sécurité englobe non seulement les menaces militaires classiques, mais aussi ce que l’on appelle aujourd’hui la « sécurité humaine » ou pour utiliser une terminologie plus proche de nous, la protection de la société,.</a:t>
            </a:r>
            <a:endParaRPr lang="fr-FR"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srcRect/>
          <a:stretch>
            <a:fillRect/>
          </a:stretch>
        </p:blipFill>
        <p:spPr bwMode="auto">
          <a:xfrm>
            <a:off x="-1" y="-1"/>
            <a:ext cx="1776019" cy="1182533"/>
          </a:xfrm>
          <a:prstGeom prst="rect">
            <a:avLst/>
          </a:prstGeom>
          <a:noFill/>
          <a:ln w="9525">
            <a:noFill/>
            <a:miter lim="800000"/>
            <a:headEnd/>
            <a:tailEnd/>
          </a:ln>
        </p:spPr>
      </p:pic>
      <p:pic>
        <p:nvPicPr>
          <p:cNvPr id="8" name="Image 7"/>
          <p:cNvPicPr/>
          <p:nvPr/>
        </p:nvPicPr>
        <p:blipFill>
          <a:blip r:embed="rId3" cstate="print"/>
          <a:srcRect/>
          <a:stretch>
            <a:fillRect/>
          </a:stretch>
        </p:blipFill>
        <p:spPr bwMode="auto">
          <a:xfrm>
            <a:off x="10880289" y="32233"/>
            <a:ext cx="1247950" cy="1118063"/>
          </a:xfrm>
          <a:prstGeom prst="rect">
            <a:avLst/>
          </a:prstGeom>
          <a:noFill/>
        </p:spPr>
      </p:pic>
    </p:spTree>
    <p:extLst>
      <p:ext uri="{BB962C8B-B14F-4D97-AF65-F5344CB8AC3E}">
        <p14:creationId xmlns:p14="http://schemas.microsoft.com/office/powerpoint/2010/main" val="3058964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BE115-CA8C-5C4D-F78E-E8A9E434B2DB}"/>
              </a:ext>
            </a:extLst>
          </p:cNvPr>
          <p:cNvSpPr>
            <a:spLocks noGrp="1"/>
          </p:cNvSpPr>
          <p:nvPr>
            <p:ph type="title"/>
          </p:nvPr>
        </p:nvSpPr>
        <p:spPr>
          <a:xfrm>
            <a:off x="1776018" y="135785"/>
            <a:ext cx="9104272" cy="1576137"/>
          </a:xfrm>
        </p:spPr>
        <p:txBody>
          <a:bodyPr>
            <a:noAutofit/>
          </a:bodyPr>
          <a:lstStyle/>
          <a:p>
            <a:pPr algn="ctr"/>
            <a:r>
              <a:rPr lang="fr-FR" sz="2400" b="1" dirty="0">
                <a:latin typeface="Times New Roman" panose="02020603050405020304" pitchFamily="18" charset="0"/>
                <a:ea typeface="Calibri" panose="020F0502020204030204" pitchFamily="34" charset="0"/>
              </a:rPr>
              <a:t>RSS : Une opportunité de légitimation de la Douane Camerounaise dans le Champ sécuritaire </a:t>
            </a:r>
          </a:p>
        </p:txBody>
      </p:sp>
      <p:sp>
        <p:nvSpPr>
          <p:cNvPr id="9" name="AutoShape 2" descr="Organisation mondiale des douanes (OMD) - 2021 - Économie-Wiki.com">
            <a:extLst>
              <a:ext uri="{FF2B5EF4-FFF2-40B4-BE49-F238E27FC236}">
                <a16:creationId xmlns:a16="http://schemas.microsoft.com/office/drawing/2014/main" id="{E34AA5F0-82F8-A7DE-ABC0-57880308B066}"/>
              </a:ext>
            </a:extLst>
          </p:cNvPr>
          <p:cNvSpPr>
            <a:spLocks noChangeAspect="1" noChangeArrowheads="1"/>
          </p:cNvSpPr>
          <p:nvPr/>
        </p:nvSpPr>
        <p:spPr bwMode="auto">
          <a:xfrm rot="4784190">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Flèche : double flèche horizontale 2">
            <a:extLst>
              <a:ext uri="{FF2B5EF4-FFF2-40B4-BE49-F238E27FC236}">
                <a16:creationId xmlns:a16="http://schemas.microsoft.com/office/drawing/2014/main" id="{1E728C55-4723-FADA-7485-2CFC038E7D75}"/>
              </a:ext>
            </a:extLst>
          </p:cNvPr>
          <p:cNvSpPr/>
          <p:nvPr/>
        </p:nvSpPr>
        <p:spPr>
          <a:xfrm>
            <a:off x="2660698" y="1778955"/>
            <a:ext cx="5729976" cy="16500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fr-FR" sz="1800" b="1" dirty="0">
                <a:effectLst/>
                <a:latin typeface="Times New Roman" panose="02020603050405020304" pitchFamily="18" charset="0"/>
                <a:ea typeface="Calibri" panose="020F0502020204030204" pitchFamily="34" charset="0"/>
              </a:rPr>
              <a:t>Par des interceptions des produits constituant une menace pour la sécurité</a:t>
            </a:r>
            <a:endParaRPr lang="fr-FR"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80B39143-800A-CFDD-0BAE-4A42C2332C1C}"/>
              </a:ext>
            </a:extLst>
          </p:cNvPr>
          <p:cNvSpPr txBox="1"/>
          <p:nvPr/>
        </p:nvSpPr>
        <p:spPr>
          <a:xfrm>
            <a:off x="2983831" y="3496033"/>
            <a:ext cx="5310591" cy="933589"/>
          </a:xfrm>
          <a:prstGeom prst="rect">
            <a:avLst/>
          </a:prstGeom>
          <a:noFill/>
        </p:spPr>
        <p:txBody>
          <a:bodyPr wrap="square">
            <a:spAutoFit/>
          </a:bodyPr>
          <a:lstStyle/>
          <a:p>
            <a:pPr lvl="0" algn="ctr">
              <a:spcAft>
                <a:spcPts val="8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Saisies des biens à double usages</a:t>
            </a:r>
            <a:endParaRPr lang="fr-FR" sz="2400" b="1" dirty="0">
              <a:latin typeface="Comic Sans MS" panose="030F0702030302020204" pitchFamily="66" charset="0"/>
              <a:ea typeface="Calibri" panose="020F0502020204030204" pitchFamily="34" charset="0"/>
              <a:cs typeface="Times New Roman" panose="02020603050405020304" pitchFamily="18" charset="0"/>
            </a:endParaRPr>
          </a:p>
          <a:p>
            <a:pPr lvl="0" algn="ctr">
              <a:spcAft>
                <a:spcPts val="8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Saisie d’armes, munitions et explosifs</a:t>
            </a:r>
            <a:endParaRPr lang="fr-FR" sz="2400" b="1"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6" name="Picture 4"/>
          <p:cNvPicPr>
            <a:picLocks noChangeAspect="1"/>
          </p:cNvPicPr>
          <p:nvPr/>
        </p:nvPicPr>
        <p:blipFill>
          <a:blip r:embed="rId2" cstate="print"/>
          <a:srcRect/>
          <a:stretch>
            <a:fillRect/>
          </a:stretch>
        </p:blipFill>
        <p:spPr bwMode="auto">
          <a:xfrm>
            <a:off x="-1" y="-1"/>
            <a:ext cx="1776019" cy="1182533"/>
          </a:xfrm>
          <a:prstGeom prst="rect">
            <a:avLst/>
          </a:prstGeom>
          <a:noFill/>
          <a:ln w="9525">
            <a:noFill/>
            <a:miter lim="800000"/>
            <a:headEnd/>
            <a:tailEnd/>
          </a:ln>
        </p:spPr>
      </p:pic>
      <p:pic>
        <p:nvPicPr>
          <p:cNvPr id="8" name="Image 7"/>
          <p:cNvPicPr/>
          <p:nvPr/>
        </p:nvPicPr>
        <p:blipFill>
          <a:blip r:embed="rId3" cstate="print"/>
          <a:srcRect/>
          <a:stretch>
            <a:fillRect/>
          </a:stretch>
        </p:blipFill>
        <p:spPr bwMode="auto">
          <a:xfrm>
            <a:off x="10880289" y="32233"/>
            <a:ext cx="1247950" cy="1118063"/>
          </a:xfrm>
          <a:prstGeom prst="rect">
            <a:avLst/>
          </a:prstGeom>
          <a:noFill/>
        </p:spPr>
      </p:pic>
    </p:spTree>
    <p:extLst>
      <p:ext uri="{BB962C8B-B14F-4D97-AF65-F5344CB8AC3E}">
        <p14:creationId xmlns:p14="http://schemas.microsoft.com/office/powerpoint/2010/main" val="20637031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Grand événem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Grand événem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and évén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0</TotalTime>
  <Words>1727</Words>
  <Application>Microsoft Office PowerPoint</Application>
  <PresentationFormat>Widescreen</PresentationFormat>
  <Paragraphs>240</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 Unicode MS</vt:lpstr>
      <vt:lpstr>Comic Sans MS</vt:lpstr>
      <vt:lpstr>Georgia</vt:lpstr>
      <vt:lpstr>Impact</vt:lpstr>
      <vt:lpstr>Symbol</vt:lpstr>
      <vt:lpstr>Times New Roman</vt:lpstr>
      <vt:lpstr>Trebuchet MS</vt:lpstr>
      <vt:lpstr>Wingdings</vt:lpstr>
      <vt:lpstr>Grand événement</vt:lpstr>
      <vt:lpstr>PowerPoint Presentation</vt:lpstr>
      <vt:lpstr>PLAN DE L’EXPOSE</vt:lpstr>
      <vt:lpstr>CONTEXTE ET JUSTIFICATION</vt:lpstr>
      <vt:lpstr>CONTEXTE ET JUSTIFICATION</vt:lpstr>
      <vt:lpstr>CONTEXTE ET JUSTIFICATION</vt:lpstr>
      <vt:lpstr>CONTEXTE ET JUSTIFICATION</vt:lpstr>
      <vt:lpstr>        CONTEXTE ET JUSTIFICATION</vt:lpstr>
      <vt:lpstr>Réforme du Secteur de la Securite : Une opportunité de légitimation des Douanes Camerounaises dans le Champ sécuritaire </vt:lpstr>
      <vt:lpstr>RSS : Une opportunité de légitimation de la Douane Camerounaise dans le Champ sécuritaire </vt:lpstr>
      <vt:lpstr>RSS : Une opportunité de légitimation de la Douane Camerounaise dans le Champ sécuritaire </vt:lpstr>
      <vt:lpstr>Réforme du Secteur de la Securite : Une opportunité de légitimation des Douanes Camerounaises dans le Champ sécuritaire </vt:lpstr>
      <vt:lpstr>RSS : Une opportunité de légitimation de la Douane Camerounaise dans le Champ sécuritaire </vt:lpstr>
      <vt:lpstr>Les déterminants de la légitimité du positionnement de la douane dans le champ sécuritaire</vt:lpstr>
      <vt:lpstr>QUELQUES SAISIES ENREGISTREES DE 2020 A 2023</vt:lpstr>
      <vt:lpstr>RECAPITULATIF DES SAISIES 2020-2023</vt:lpstr>
      <vt:lpstr>Les déterminants de la légitimité du positionnement de la douane dans le champ sécuritaire</vt:lpstr>
      <vt:lpstr>PowerPoint Presentation</vt:lpstr>
      <vt:lpstr>Les déterminants de la légitimité du positionnement de la douane dans le champ sécuritaire</vt:lpstr>
      <vt:lpstr>Un exercice de tir organisé en collaboration avec l’Armée </vt:lpstr>
      <vt:lpstr>Les déterminants de la légitimité du positionnement de la douane dans le champ sécuritaire</vt:lpstr>
      <vt:lpstr>CONTRAINTES ET DEFIS</vt:lpstr>
      <vt:lpstr>CONCLUSION</vt:lpstr>
      <vt:lpstr>Thanks you for your kind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 ESSIEN</dc:creator>
  <cp:lastModifiedBy>Ousman  Bah</cp:lastModifiedBy>
  <cp:revision>1</cp:revision>
  <dcterms:modified xsi:type="dcterms:W3CDTF">2023-05-01T12:24:20Z</dcterms:modified>
</cp:coreProperties>
</file>